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2" r:id="rId7"/>
    <p:sldId id="263" r:id="rId8"/>
    <p:sldId id="264" r:id="rId9"/>
    <p:sldId id="265" r:id="rId10"/>
    <p:sldId id="268" r:id="rId11"/>
    <p:sldId id="276" r:id="rId12"/>
    <p:sldId id="269" r:id="rId13"/>
    <p:sldId id="27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0" d="100"/>
          <a:sy n="110" d="100"/>
        </p:scale>
        <p:origin x="6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16496E-74FF-497E-9579-C3D4A6690ED1}"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E77424F-5296-435B-A14B-DCF49B9106B9}">
      <dgm:prSet/>
      <dgm:spPr/>
      <dgm:t>
        <a:bodyPr/>
        <a:lstStyle/>
        <a:p>
          <a:r>
            <a:rPr lang="en-US" dirty="0">
              <a:latin typeface="Arial" panose="020B0604020202020204" pitchFamily="34" charset="0"/>
              <a:cs typeface="Arial" panose="020B0604020202020204" pitchFamily="34" charset="0"/>
            </a:rPr>
            <a:t>105 probation departments </a:t>
          </a:r>
        </a:p>
      </dgm:t>
    </dgm:pt>
    <dgm:pt modelId="{9D681B61-0655-4C74-9C2A-B7C57A2AC1E3}" type="parTrans" cxnId="{772BA29C-3B80-48C0-8D4B-0C74D1FDABA2}">
      <dgm:prSet/>
      <dgm:spPr/>
      <dgm:t>
        <a:bodyPr/>
        <a:lstStyle/>
        <a:p>
          <a:endParaRPr lang="en-US"/>
        </a:p>
      </dgm:t>
    </dgm:pt>
    <dgm:pt modelId="{6AE2A332-7790-4DDE-BA52-7EA97767490B}" type="sibTrans" cxnId="{772BA29C-3B80-48C0-8D4B-0C74D1FDABA2}">
      <dgm:prSet/>
      <dgm:spPr/>
      <dgm:t>
        <a:bodyPr/>
        <a:lstStyle/>
        <a:p>
          <a:endParaRPr lang="en-US"/>
        </a:p>
      </dgm:t>
    </dgm:pt>
    <dgm:pt modelId="{39418012-8FF2-4EC0-88FF-4C1A729467A7}">
      <dgm:prSet/>
      <dgm:spPr/>
      <dgm:t>
        <a:bodyPr/>
        <a:lstStyle/>
        <a:p>
          <a:r>
            <a:rPr lang="en-US" dirty="0">
              <a:latin typeface="Arial" panose="020B0604020202020204" pitchFamily="34" charset="0"/>
              <a:cs typeface="Arial" panose="020B0604020202020204" pitchFamily="34" charset="0"/>
            </a:rPr>
            <a:t>Victim Services Unit</a:t>
          </a:r>
        </a:p>
      </dgm:t>
    </dgm:pt>
    <dgm:pt modelId="{26ADB0EE-187A-4046-B1A8-CF34F1829EA9}" type="parTrans" cxnId="{23DA3D54-D6EA-4D6D-AFC7-285AE32087D8}">
      <dgm:prSet/>
      <dgm:spPr/>
      <dgm:t>
        <a:bodyPr/>
        <a:lstStyle/>
        <a:p>
          <a:endParaRPr lang="en-US"/>
        </a:p>
      </dgm:t>
    </dgm:pt>
    <dgm:pt modelId="{54617346-FCB9-4D79-A1D2-015C8A3F56CF}" type="sibTrans" cxnId="{23DA3D54-D6EA-4D6D-AFC7-285AE32087D8}">
      <dgm:prSet/>
      <dgm:spPr/>
      <dgm:t>
        <a:bodyPr/>
        <a:lstStyle/>
        <a:p>
          <a:endParaRPr lang="en-US"/>
        </a:p>
      </dgm:t>
    </dgm:pt>
    <dgm:pt modelId="{5D519D66-5FDC-4D13-90C7-216E82BF6A73}">
      <dgm:prSet/>
      <dgm:spPr/>
      <dgm:t>
        <a:bodyPr/>
        <a:lstStyle/>
        <a:p>
          <a:r>
            <a:rPr lang="en-US" dirty="0">
              <a:latin typeface="Arial" panose="020B0604020202020204" pitchFamily="34" charset="0"/>
              <a:cs typeface="Arial" panose="020B0604020202020204" pitchFamily="34" charset="0"/>
            </a:rPr>
            <a:t>Community Justice Support Centers (20)</a:t>
          </a:r>
        </a:p>
      </dgm:t>
    </dgm:pt>
    <dgm:pt modelId="{B75F714C-FCFA-426B-97BA-2D86178A16B4}" type="parTrans" cxnId="{7B996F2C-536A-40F4-9438-5158EC8D6C32}">
      <dgm:prSet/>
      <dgm:spPr/>
      <dgm:t>
        <a:bodyPr/>
        <a:lstStyle/>
        <a:p>
          <a:endParaRPr lang="en-US"/>
        </a:p>
      </dgm:t>
    </dgm:pt>
    <dgm:pt modelId="{56AE1919-A4D0-4F2C-998E-E022C68E3B10}" type="sibTrans" cxnId="{7B996F2C-536A-40F4-9438-5158EC8D6C32}">
      <dgm:prSet/>
      <dgm:spPr/>
      <dgm:t>
        <a:bodyPr/>
        <a:lstStyle/>
        <a:p>
          <a:endParaRPr lang="en-US"/>
        </a:p>
      </dgm:t>
    </dgm:pt>
    <dgm:pt modelId="{98331918-82DE-4402-8DB4-CA77A53F9F7E}">
      <dgm:prSet/>
      <dgm:spPr/>
      <dgm:t>
        <a:bodyPr/>
        <a:lstStyle/>
        <a:p>
          <a:r>
            <a:rPr lang="en-US" dirty="0">
              <a:latin typeface="Arial" panose="020B0604020202020204" pitchFamily="34" charset="0"/>
              <a:cs typeface="Arial" panose="020B0604020202020204" pitchFamily="34" charset="0"/>
            </a:rPr>
            <a:t>Electronic Monitoring Center </a:t>
          </a:r>
        </a:p>
      </dgm:t>
    </dgm:pt>
    <dgm:pt modelId="{2CF7628F-326F-4E9C-8E02-FB50B2217685}" type="parTrans" cxnId="{B371EF77-0CCF-4BA1-8820-3BCE41CE61E7}">
      <dgm:prSet/>
      <dgm:spPr/>
      <dgm:t>
        <a:bodyPr/>
        <a:lstStyle/>
        <a:p>
          <a:endParaRPr lang="en-US"/>
        </a:p>
      </dgm:t>
    </dgm:pt>
    <dgm:pt modelId="{14AF56DD-9550-4AFD-993F-367F4F6AB2EF}" type="sibTrans" cxnId="{B371EF77-0CCF-4BA1-8820-3BCE41CE61E7}">
      <dgm:prSet/>
      <dgm:spPr/>
      <dgm:t>
        <a:bodyPr/>
        <a:lstStyle/>
        <a:p>
          <a:endParaRPr lang="en-US"/>
        </a:p>
      </dgm:t>
    </dgm:pt>
    <dgm:pt modelId="{6F9D5E4B-C7FF-41F6-8F00-0A4E96E7C7A0}">
      <dgm:prSet/>
      <dgm:spPr/>
      <dgm:t>
        <a:bodyPr/>
        <a:lstStyle/>
        <a:p>
          <a:r>
            <a:rPr lang="en-US" dirty="0">
              <a:latin typeface="Arial" panose="020B0604020202020204" pitchFamily="34" charset="0"/>
              <a:cs typeface="Arial" panose="020B0604020202020204" pitchFamily="34" charset="0"/>
            </a:rPr>
            <a:t>Trial Court Community Service Program</a:t>
          </a:r>
        </a:p>
      </dgm:t>
    </dgm:pt>
    <dgm:pt modelId="{5262FBA2-2402-47D9-85E2-200CE304E9A9}" type="parTrans" cxnId="{00DE3758-25C7-4E66-9E88-1D91A0C1C633}">
      <dgm:prSet/>
      <dgm:spPr/>
      <dgm:t>
        <a:bodyPr/>
        <a:lstStyle/>
        <a:p>
          <a:endParaRPr lang="en-US"/>
        </a:p>
      </dgm:t>
    </dgm:pt>
    <dgm:pt modelId="{A83ABF8C-E775-4297-AFB6-FA162A59B74B}" type="sibTrans" cxnId="{00DE3758-25C7-4E66-9E88-1D91A0C1C633}">
      <dgm:prSet/>
      <dgm:spPr/>
      <dgm:t>
        <a:bodyPr/>
        <a:lstStyle/>
        <a:p>
          <a:endParaRPr lang="en-US"/>
        </a:p>
      </dgm:t>
    </dgm:pt>
    <dgm:pt modelId="{9F5C5EB2-8F8C-49A2-BDCC-041C4131D749}">
      <dgm:prSet/>
      <dgm:spPr/>
      <dgm:t>
        <a:bodyPr/>
        <a:lstStyle/>
        <a:p>
          <a:r>
            <a:rPr lang="en-US" dirty="0">
              <a:latin typeface="Arial" panose="020B0604020202020204" pitchFamily="34" charset="0"/>
              <a:cs typeface="Arial" panose="020B0604020202020204" pitchFamily="34" charset="0"/>
            </a:rPr>
            <a:t>Pre-Trial Services Unit</a:t>
          </a:r>
        </a:p>
      </dgm:t>
    </dgm:pt>
    <dgm:pt modelId="{C014D1FF-048A-4D8C-B300-F2AEC3A8403B}" type="parTrans" cxnId="{436444E8-F8F1-4362-A04C-B2FFA1A923D2}">
      <dgm:prSet/>
      <dgm:spPr/>
      <dgm:t>
        <a:bodyPr/>
        <a:lstStyle/>
        <a:p>
          <a:endParaRPr lang="en-US"/>
        </a:p>
      </dgm:t>
    </dgm:pt>
    <dgm:pt modelId="{C200F255-5D6B-4363-9BD0-2F7FC15440A4}" type="sibTrans" cxnId="{436444E8-F8F1-4362-A04C-B2FFA1A923D2}">
      <dgm:prSet/>
      <dgm:spPr/>
      <dgm:t>
        <a:bodyPr/>
        <a:lstStyle/>
        <a:p>
          <a:endParaRPr lang="en-US"/>
        </a:p>
      </dgm:t>
    </dgm:pt>
    <dgm:pt modelId="{E1D43100-1DBF-4D96-AB81-1D6F23C56B24}" type="pres">
      <dgm:prSet presAssocID="{1416496E-74FF-497E-9579-C3D4A6690ED1}" presName="vert0" presStyleCnt="0">
        <dgm:presLayoutVars>
          <dgm:dir/>
          <dgm:animOne val="branch"/>
          <dgm:animLvl val="lvl"/>
        </dgm:presLayoutVars>
      </dgm:prSet>
      <dgm:spPr/>
    </dgm:pt>
    <dgm:pt modelId="{EDFBBCB0-815C-4DEB-B361-541939F1BFA3}" type="pres">
      <dgm:prSet presAssocID="{FE77424F-5296-435B-A14B-DCF49B9106B9}" presName="thickLine" presStyleLbl="alignNode1" presStyleIdx="0" presStyleCnt="6"/>
      <dgm:spPr/>
    </dgm:pt>
    <dgm:pt modelId="{C2A0E497-ED81-433E-87B9-8EF2F0BB0B8F}" type="pres">
      <dgm:prSet presAssocID="{FE77424F-5296-435B-A14B-DCF49B9106B9}" presName="horz1" presStyleCnt="0"/>
      <dgm:spPr/>
    </dgm:pt>
    <dgm:pt modelId="{AF0EC1B2-74E3-4F4D-AFF4-850A86F874C9}" type="pres">
      <dgm:prSet presAssocID="{FE77424F-5296-435B-A14B-DCF49B9106B9}" presName="tx1" presStyleLbl="revTx" presStyleIdx="0" presStyleCnt="6"/>
      <dgm:spPr/>
    </dgm:pt>
    <dgm:pt modelId="{65CCEC6B-9460-4F69-B777-7F6E19857235}" type="pres">
      <dgm:prSet presAssocID="{FE77424F-5296-435B-A14B-DCF49B9106B9}" presName="vert1" presStyleCnt="0"/>
      <dgm:spPr/>
    </dgm:pt>
    <dgm:pt modelId="{DC9F172B-7FFA-46AB-97E4-53DBB664D9D6}" type="pres">
      <dgm:prSet presAssocID="{39418012-8FF2-4EC0-88FF-4C1A729467A7}" presName="thickLine" presStyleLbl="alignNode1" presStyleIdx="1" presStyleCnt="6"/>
      <dgm:spPr/>
    </dgm:pt>
    <dgm:pt modelId="{B740715C-A409-4010-BC77-A5D0DC7B4243}" type="pres">
      <dgm:prSet presAssocID="{39418012-8FF2-4EC0-88FF-4C1A729467A7}" presName="horz1" presStyleCnt="0"/>
      <dgm:spPr/>
    </dgm:pt>
    <dgm:pt modelId="{5D0CFF91-C709-44DD-A084-8FEC00D7206A}" type="pres">
      <dgm:prSet presAssocID="{39418012-8FF2-4EC0-88FF-4C1A729467A7}" presName="tx1" presStyleLbl="revTx" presStyleIdx="1" presStyleCnt="6"/>
      <dgm:spPr/>
    </dgm:pt>
    <dgm:pt modelId="{97D0BF66-1C11-4345-9BE6-A6CDEA8327B0}" type="pres">
      <dgm:prSet presAssocID="{39418012-8FF2-4EC0-88FF-4C1A729467A7}" presName="vert1" presStyleCnt="0"/>
      <dgm:spPr/>
    </dgm:pt>
    <dgm:pt modelId="{1157040A-7AB6-4AE1-B08A-3FB72EBE5C16}" type="pres">
      <dgm:prSet presAssocID="{5D519D66-5FDC-4D13-90C7-216E82BF6A73}" presName="thickLine" presStyleLbl="alignNode1" presStyleIdx="2" presStyleCnt="6"/>
      <dgm:spPr/>
    </dgm:pt>
    <dgm:pt modelId="{2F42E170-9E5E-4A90-A739-E2287BE1E347}" type="pres">
      <dgm:prSet presAssocID="{5D519D66-5FDC-4D13-90C7-216E82BF6A73}" presName="horz1" presStyleCnt="0"/>
      <dgm:spPr/>
    </dgm:pt>
    <dgm:pt modelId="{06009ECE-7333-4EC1-B602-57BBFA027328}" type="pres">
      <dgm:prSet presAssocID="{5D519D66-5FDC-4D13-90C7-216E82BF6A73}" presName="tx1" presStyleLbl="revTx" presStyleIdx="2" presStyleCnt="6"/>
      <dgm:spPr/>
    </dgm:pt>
    <dgm:pt modelId="{7150A0EE-A1EA-462D-B621-FDFAB66BBF35}" type="pres">
      <dgm:prSet presAssocID="{5D519D66-5FDC-4D13-90C7-216E82BF6A73}" presName="vert1" presStyleCnt="0"/>
      <dgm:spPr/>
    </dgm:pt>
    <dgm:pt modelId="{0E41566E-98EC-487C-A03D-C8C96BE018A8}" type="pres">
      <dgm:prSet presAssocID="{98331918-82DE-4402-8DB4-CA77A53F9F7E}" presName="thickLine" presStyleLbl="alignNode1" presStyleIdx="3" presStyleCnt="6"/>
      <dgm:spPr/>
    </dgm:pt>
    <dgm:pt modelId="{8C0E727F-E150-4DC7-844B-494A850D6D28}" type="pres">
      <dgm:prSet presAssocID="{98331918-82DE-4402-8DB4-CA77A53F9F7E}" presName="horz1" presStyleCnt="0"/>
      <dgm:spPr/>
    </dgm:pt>
    <dgm:pt modelId="{4410394A-8FB4-4C83-A8BC-90F9102BAACA}" type="pres">
      <dgm:prSet presAssocID="{98331918-82DE-4402-8DB4-CA77A53F9F7E}" presName="tx1" presStyleLbl="revTx" presStyleIdx="3" presStyleCnt="6"/>
      <dgm:spPr/>
    </dgm:pt>
    <dgm:pt modelId="{86524742-2AC4-4CBB-AF52-BF576775F6E4}" type="pres">
      <dgm:prSet presAssocID="{98331918-82DE-4402-8DB4-CA77A53F9F7E}" presName="vert1" presStyleCnt="0"/>
      <dgm:spPr/>
    </dgm:pt>
    <dgm:pt modelId="{B423A263-4620-44AB-84D8-8C6E6FF2EBD8}" type="pres">
      <dgm:prSet presAssocID="{6F9D5E4B-C7FF-41F6-8F00-0A4E96E7C7A0}" presName="thickLine" presStyleLbl="alignNode1" presStyleIdx="4" presStyleCnt="6"/>
      <dgm:spPr/>
    </dgm:pt>
    <dgm:pt modelId="{489417EF-42EB-4006-99E9-5A6EBC4D077E}" type="pres">
      <dgm:prSet presAssocID="{6F9D5E4B-C7FF-41F6-8F00-0A4E96E7C7A0}" presName="horz1" presStyleCnt="0"/>
      <dgm:spPr/>
    </dgm:pt>
    <dgm:pt modelId="{55FB2AA6-56E6-49C8-B0EA-C96E41210BF8}" type="pres">
      <dgm:prSet presAssocID="{6F9D5E4B-C7FF-41F6-8F00-0A4E96E7C7A0}" presName="tx1" presStyleLbl="revTx" presStyleIdx="4" presStyleCnt="6"/>
      <dgm:spPr/>
    </dgm:pt>
    <dgm:pt modelId="{C7A6B18E-E8EA-46FB-9452-4BF90CCE346B}" type="pres">
      <dgm:prSet presAssocID="{6F9D5E4B-C7FF-41F6-8F00-0A4E96E7C7A0}" presName="vert1" presStyleCnt="0"/>
      <dgm:spPr/>
    </dgm:pt>
    <dgm:pt modelId="{CCA6E31D-36EB-48B4-AE97-364AC007F95F}" type="pres">
      <dgm:prSet presAssocID="{9F5C5EB2-8F8C-49A2-BDCC-041C4131D749}" presName="thickLine" presStyleLbl="alignNode1" presStyleIdx="5" presStyleCnt="6"/>
      <dgm:spPr/>
    </dgm:pt>
    <dgm:pt modelId="{E38A7E35-9A5D-486A-B751-8367C3D88315}" type="pres">
      <dgm:prSet presAssocID="{9F5C5EB2-8F8C-49A2-BDCC-041C4131D749}" presName="horz1" presStyleCnt="0"/>
      <dgm:spPr/>
    </dgm:pt>
    <dgm:pt modelId="{E1E1423C-3910-4970-91D2-D792FCEE12E8}" type="pres">
      <dgm:prSet presAssocID="{9F5C5EB2-8F8C-49A2-BDCC-041C4131D749}" presName="tx1" presStyleLbl="revTx" presStyleIdx="5" presStyleCnt="6"/>
      <dgm:spPr/>
    </dgm:pt>
    <dgm:pt modelId="{0B6ECAE6-2ED0-4EC6-A639-F18AC61DDFF9}" type="pres">
      <dgm:prSet presAssocID="{9F5C5EB2-8F8C-49A2-BDCC-041C4131D749}" presName="vert1" presStyleCnt="0"/>
      <dgm:spPr/>
    </dgm:pt>
  </dgm:ptLst>
  <dgm:cxnLst>
    <dgm:cxn modelId="{7B996F2C-536A-40F4-9438-5158EC8D6C32}" srcId="{1416496E-74FF-497E-9579-C3D4A6690ED1}" destId="{5D519D66-5FDC-4D13-90C7-216E82BF6A73}" srcOrd="2" destOrd="0" parTransId="{B75F714C-FCFA-426B-97BA-2D86178A16B4}" sibTransId="{56AE1919-A4D0-4F2C-998E-E022C68E3B10}"/>
    <dgm:cxn modelId="{0DD26D61-82A9-45AC-965C-CE4EB8075884}" type="presOf" srcId="{6F9D5E4B-C7FF-41F6-8F00-0A4E96E7C7A0}" destId="{55FB2AA6-56E6-49C8-B0EA-C96E41210BF8}" srcOrd="0" destOrd="0" presId="urn:microsoft.com/office/officeart/2008/layout/LinedList"/>
    <dgm:cxn modelId="{5598D66A-008D-4F09-868A-58E89D174662}" type="presOf" srcId="{98331918-82DE-4402-8DB4-CA77A53F9F7E}" destId="{4410394A-8FB4-4C83-A8BC-90F9102BAACA}" srcOrd="0" destOrd="0" presId="urn:microsoft.com/office/officeart/2008/layout/LinedList"/>
    <dgm:cxn modelId="{23DA3D54-D6EA-4D6D-AFC7-285AE32087D8}" srcId="{1416496E-74FF-497E-9579-C3D4A6690ED1}" destId="{39418012-8FF2-4EC0-88FF-4C1A729467A7}" srcOrd="1" destOrd="0" parTransId="{26ADB0EE-187A-4046-B1A8-CF34F1829EA9}" sibTransId="{54617346-FCB9-4D79-A1D2-015C8A3F56CF}"/>
    <dgm:cxn modelId="{B371EF77-0CCF-4BA1-8820-3BCE41CE61E7}" srcId="{1416496E-74FF-497E-9579-C3D4A6690ED1}" destId="{98331918-82DE-4402-8DB4-CA77A53F9F7E}" srcOrd="3" destOrd="0" parTransId="{2CF7628F-326F-4E9C-8E02-FB50B2217685}" sibTransId="{14AF56DD-9550-4AFD-993F-367F4F6AB2EF}"/>
    <dgm:cxn modelId="{00DE3758-25C7-4E66-9E88-1D91A0C1C633}" srcId="{1416496E-74FF-497E-9579-C3D4A6690ED1}" destId="{6F9D5E4B-C7FF-41F6-8F00-0A4E96E7C7A0}" srcOrd="4" destOrd="0" parTransId="{5262FBA2-2402-47D9-85E2-200CE304E9A9}" sibTransId="{A83ABF8C-E775-4297-AFB6-FA162A59B74B}"/>
    <dgm:cxn modelId="{D9D1FB7F-3C4A-45F3-BB7B-D2EBA6B6D895}" type="presOf" srcId="{FE77424F-5296-435B-A14B-DCF49B9106B9}" destId="{AF0EC1B2-74E3-4F4D-AFF4-850A86F874C9}" srcOrd="0" destOrd="0" presId="urn:microsoft.com/office/officeart/2008/layout/LinedList"/>
    <dgm:cxn modelId="{A1466197-9E49-43EA-BEC3-E969ADFBDC85}" type="presOf" srcId="{39418012-8FF2-4EC0-88FF-4C1A729467A7}" destId="{5D0CFF91-C709-44DD-A084-8FEC00D7206A}" srcOrd="0" destOrd="0" presId="urn:microsoft.com/office/officeart/2008/layout/LinedList"/>
    <dgm:cxn modelId="{20FE9897-76CD-4913-A166-AC54D69A2FEC}" type="presOf" srcId="{9F5C5EB2-8F8C-49A2-BDCC-041C4131D749}" destId="{E1E1423C-3910-4970-91D2-D792FCEE12E8}" srcOrd="0" destOrd="0" presId="urn:microsoft.com/office/officeart/2008/layout/LinedList"/>
    <dgm:cxn modelId="{772BA29C-3B80-48C0-8D4B-0C74D1FDABA2}" srcId="{1416496E-74FF-497E-9579-C3D4A6690ED1}" destId="{FE77424F-5296-435B-A14B-DCF49B9106B9}" srcOrd="0" destOrd="0" parTransId="{9D681B61-0655-4C74-9C2A-B7C57A2AC1E3}" sibTransId="{6AE2A332-7790-4DDE-BA52-7EA97767490B}"/>
    <dgm:cxn modelId="{BF4953C5-0CFC-44B7-AAF4-30A35E176CA8}" type="presOf" srcId="{1416496E-74FF-497E-9579-C3D4A6690ED1}" destId="{E1D43100-1DBF-4D96-AB81-1D6F23C56B24}" srcOrd="0" destOrd="0" presId="urn:microsoft.com/office/officeart/2008/layout/LinedList"/>
    <dgm:cxn modelId="{7286B3CC-177D-458A-9D53-2158A9C3F223}" type="presOf" srcId="{5D519D66-5FDC-4D13-90C7-216E82BF6A73}" destId="{06009ECE-7333-4EC1-B602-57BBFA027328}" srcOrd="0" destOrd="0" presId="urn:microsoft.com/office/officeart/2008/layout/LinedList"/>
    <dgm:cxn modelId="{436444E8-F8F1-4362-A04C-B2FFA1A923D2}" srcId="{1416496E-74FF-497E-9579-C3D4A6690ED1}" destId="{9F5C5EB2-8F8C-49A2-BDCC-041C4131D749}" srcOrd="5" destOrd="0" parTransId="{C014D1FF-048A-4D8C-B300-F2AEC3A8403B}" sibTransId="{C200F255-5D6B-4363-9BD0-2F7FC15440A4}"/>
    <dgm:cxn modelId="{65985F38-2382-4124-9441-F8FADA88FC1E}" type="presParOf" srcId="{E1D43100-1DBF-4D96-AB81-1D6F23C56B24}" destId="{EDFBBCB0-815C-4DEB-B361-541939F1BFA3}" srcOrd="0" destOrd="0" presId="urn:microsoft.com/office/officeart/2008/layout/LinedList"/>
    <dgm:cxn modelId="{995A979E-DB71-480E-80DF-B7F41D255FF3}" type="presParOf" srcId="{E1D43100-1DBF-4D96-AB81-1D6F23C56B24}" destId="{C2A0E497-ED81-433E-87B9-8EF2F0BB0B8F}" srcOrd="1" destOrd="0" presId="urn:microsoft.com/office/officeart/2008/layout/LinedList"/>
    <dgm:cxn modelId="{4ED2E930-B2EA-4BD7-9203-16A4BB6FE26E}" type="presParOf" srcId="{C2A0E497-ED81-433E-87B9-8EF2F0BB0B8F}" destId="{AF0EC1B2-74E3-4F4D-AFF4-850A86F874C9}" srcOrd="0" destOrd="0" presId="urn:microsoft.com/office/officeart/2008/layout/LinedList"/>
    <dgm:cxn modelId="{45E8089A-7B86-4CBE-A167-8072CA81BFD3}" type="presParOf" srcId="{C2A0E497-ED81-433E-87B9-8EF2F0BB0B8F}" destId="{65CCEC6B-9460-4F69-B777-7F6E19857235}" srcOrd="1" destOrd="0" presId="urn:microsoft.com/office/officeart/2008/layout/LinedList"/>
    <dgm:cxn modelId="{65D08C49-3481-4845-B5FA-826134BC88F9}" type="presParOf" srcId="{E1D43100-1DBF-4D96-AB81-1D6F23C56B24}" destId="{DC9F172B-7FFA-46AB-97E4-53DBB664D9D6}" srcOrd="2" destOrd="0" presId="urn:microsoft.com/office/officeart/2008/layout/LinedList"/>
    <dgm:cxn modelId="{8041E17B-6AAC-48CC-BEF8-CF624962FF91}" type="presParOf" srcId="{E1D43100-1DBF-4D96-AB81-1D6F23C56B24}" destId="{B740715C-A409-4010-BC77-A5D0DC7B4243}" srcOrd="3" destOrd="0" presId="urn:microsoft.com/office/officeart/2008/layout/LinedList"/>
    <dgm:cxn modelId="{7B2B41A3-6EEC-42B5-99EB-9B6433CACBF4}" type="presParOf" srcId="{B740715C-A409-4010-BC77-A5D0DC7B4243}" destId="{5D0CFF91-C709-44DD-A084-8FEC00D7206A}" srcOrd="0" destOrd="0" presId="urn:microsoft.com/office/officeart/2008/layout/LinedList"/>
    <dgm:cxn modelId="{80BAF6E2-9399-4D6C-A102-A9B9806BCEF3}" type="presParOf" srcId="{B740715C-A409-4010-BC77-A5D0DC7B4243}" destId="{97D0BF66-1C11-4345-9BE6-A6CDEA8327B0}" srcOrd="1" destOrd="0" presId="urn:microsoft.com/office/officeart/2008/layout/LinedList"/>
    <dgm:cxn modelId="{BFF1D550-BDE0-4D40-99C2-5C9F4D39AEFC}" type="presParOf" srcId="{E1D43100-1DBF-4D96-AB81-1D6F23C56B24}" destId="{1157040A-7AB6-4AE1-B08A-3FB72EBE5C16}" srcOrd="4" destOrd="0" presId="urn:microsoft.com/office/officeart/2008/layout/LinedList"/>
    <dgm:cxn modelId="{EE6C8336-2014-43B2-961C-4944BB4FCDBE}" type="presParOf" srcId="{E1D43100-1DBF-4D96-AB81-1D6F23C56B24}" destId="{2F42E170-9E5E-4A90-A739-E2287BE1E347}" srcOrd="5" destOrd="0" presId="urn:microsoft.com/office/officeart/2008/layout/LinedList"/>
    <dgm:cxn modelId="{F83D760C-B251-4903-8562-50067C1DD7B7}" type="presParOf" srcId="{2F42E170-9E5E-4A90-A739-E2287BE1E347}" destId="{06009ECE-7333-4EC1-B602-57BBFA027328}" srcOrd="0" destOrd="0" presId="urn:microsoft.com/office/officeart/2008/layout/LinedList"/>
    <dgm:cxn modelId="{A048E7A2-F227-4C92-A603-3DCFA8500A16}" type="presParOf" srcId="{2F42E170-9E5E-4A90-A739-E2287BE1E347}" destId="{7150A0EE-A1EA-462D-B621-FDFAB66BBF35}" srcOrd="1" destOrd="0" presId="urn:microsoft.com/office/officeart/2008/layout/LinedList"/>
    <dgm:cxn modelId="{D732C555-2316-467F-BB74-A8E9FC845414}" type="presParOf" srcId="{E1D43100-1DBF-4D96-AB81-1D6F23C56B24}" destId="{0E41566E-98EC-487C-A03D-C8C96BE018A8}" srcOrd="6" destOrd="0" presId="urn:microsoft.com/office/officeart/2008/layout/LinedList"/>
    <dgm:cxn modelId="{B4369BED-4316-47C3-B4C6-D9EF87982768}" type="presParOf" srcId="{E1D43100-1DBF-4D96-AB81-1D6F23C56B24}" destId="{8C0E727F-E150-4DC7-844B-494A850D6D28}" srcOrd="7" destOrd="0" presId="urn:microsoft.com/office/officeart/2008/layout/LinedList"/>
    <dgm:cxn modelId="{1117E224-F671-476C-8D03-B1C1B0F35860}" type="presParOf" srcId="{8C0E727F-E150-4DC7-844B-494A850D6D28}" destId="{4410394A-8FB4-4C83-A8BC-90F9102BAACA}" srcOrd="0" destOrd="0" presId="urn:microsoft.com/office/officeart/2008/layout/LinedList"/>
    <dgm:cxn modelId="{B4C68E29-DBA3-4BBA-9C53-CA7B914147B1}" type="presParOf" srcId="{8C0E727F-E150-4DC7-844B-494A850D6D28}" destId="{86524742-2AC4-4CBB-AF52-BF576775F6E4}" srcOrd="1" destOrd="0" presId="urn:microsoft.com/office/officeart/2008/layout/LinedList"/>
    <dgm:cxn modelId="{5E1C57F3-ADD8-487B-9368-3C8A9FD23D4D}" type="presParOf" srcId="{E1D43100-1DBF-4D96-AB81-1D6F23C56B24}" destId="{B423A263-4620-44AB-84D8-8C6E6FF2EBD8}" srcOrd="8" destOrd="0" presId="urn:microsoft.com/office/officeart/2008/layout/LinedList"/>
    <dgm:cxn modelId="{338EE9E2-331D-4909-8C41-FA3C2CCA6CB6}" type="presParOf" srcId="{E1D43100-1DBF-4D96-AB81-1D6F23C56B24}" destId="{489417EF-42EB-4006-99E9-5A6EBC4D077E}" srcOrd="9" destOrd="0" presId="urn:microsoft.com/office/officeart/2008/layout/LinedList"/>
    <dgm:cxn modelId="{9DFBEB85-5ADE-4681-ADC7-BDDEEFD421FD}" type="presParOf" srcId="{489417EF-42EB-4006-99E9-5A6EBC4D077E}" destId="{55FB2AA6-56E6-49C8-B0EA-C96E41210BF8}" srcOrd="0" destOrd="0" presId="urn:microsoft.com/office/officeart/2008/layout/LinedList"/>
    <dgm:cxn modelId="{9675F941-BF8A-4D12-A74C-F150BF9266CF}" type="presParOf" srcId="{489417EF-42EB-4006-99E9-5A6EBC4D077E}" destId="{C7A6B18E-E8EA-46FB-9452-4BF90CCE346B}" srcOrd="1" destOrd="0" presId="urn:microsoft.com/office/officeart/2008/layout/LinedList"/>
    <dgm:cxn modelId="{9B283B52-091F-470F-B1DD-5DEE3208282E}" type="presParOf" srcId="{E1D43100-1DBF-4D96-AB81-1D6F23C56B24}" destId="{CCA6E31D-36EB-48B4-AE97-364AC007F95F}" srcOrd="10" destOrd="0" presId="urn:microsoft.com/office/officeart/2008/layout/LinedList"/>
    <dgm:cxn modelId="{65E79BA0-D723-4476-B3C2-7678FD6CCB0F}" type="presParOf" srcId="{E1D43100-1DBF-4D96-AB81-1D6F23C56B24}" destId="{E38A7E35-9A5D-486A-B751-8367C3D88315}" srcOrd="11" destOrd="0" presId="urn:microsoft.com/office/officeart/2008/layout/LinedList"/>
    <dgm:cxn modelId="{96A78A4B-EDA3-4C84-B98F-60FF7E076D25}" type="presParOf" srcId="{E38A7E35-9A5D-486A-B751-8367C3D88315}" destId="{E1E1423C-3910-4970-91D2-D792FCEE12E8}" srcOrd="0" destOrd="0" presId="urn:microsoft.com/office/officeart/2008/layout/LinedList"/>
    <dgm:cxn modelId="{9E02D47F-687E-47F2-9E66-CA3D91306438}" type="presParOf" srcId="{E38A7E35-9A5D-486A-B751-8367C3D88315}" destId="{0B6ECAE6-2ED0-4EC6-A639-F18AC61DDFF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FBBCB0-815C-4DEB-B361-541939F1BFA3}">
      <dsp:nvSpPr>
        <dsp:cNvPr id="0" name=""/>
        <dsp:cNvSpPr/>
      </dsp:nvSpPr>
      <dsp:spPr>
        <a:xfrm>
          <a:off x="0" y="2406"/>
          <a:ext cx="5607050" cy="0"/>
        </a:xfrm>
        <a:prstGeom prst="line">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w="6350"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AF0EC1B2-74E3-4F4D-AFF4-850A86F874C9}">
      <dsp:nvSpPr>
        <dsp:cNvPr id="0" name=""/>
        <dsp:cNvSpPr/>
      </dsp:nvSpPr>
      <dsp:spPr>
        <a:xfrm>
          <a:off x="0" y="2406"/>
          <a:ext cx="5607050" cy="820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105 probation departments </a:t>
          </a:r>
        </a:p>
      </dsp:txBody>
      <dsp:txXfrm>
        <a:off x="0" y="2406"/>
        <a:ext cx="5607050" cy="820464"/>
      </dsp:txXfrm>
    </dsp:sp>
    <dsp:sp modelId="{DC9F172B-7FFA-46AB-97E4-53DBB664D9D6}">
      <dsp:nvSpPr>
        <dsp:cNvPr id="0" name=""/>
        <dsp:cNvSpPr/>
      </dsp:nvSpPr>
      <dsp:spPr>
        <a:xfrm>
          <a:off x="0" y="822870"/>
          <a:ext cx="5607050" cy="0"/>
        </a:xfrm>
        <a:prstGeom prst="line">
          <a:avLst/>
        </a:prstGeom>
        <a:gradFill rotWithShape="0">
          <a:gsLst>
            <a:gs pos="0">
              <a:schemeClr val="accent2">
                <a:hueOff val="-2070378"/>
                <a:satOff val="9172"/>
                <a:lumOff val="-3373"/>
                <a:alphaOff val="0"/>
                <a:tint val="97000"/>
                <a:satMod val="100000"/>
                <a:lumMod val="102000"/>
              </a:schemeClr>
            </a:gs>
            <a:gs pos="50000">
              <a:schemeClr val="accent2">
                <a:hueOff val="-2070378"/>
                <a:satOff val="9172"/>
                <a:lumOff val="-3373"/>
                <a:alphaOff val="0"/>
                <a:shade val="100000"/>
                <a:satMod val="103000"/>
                <a:lumMod val="100000"/>
              </a:schemeClr>
            </a:gs>
            <a:gs pos="100000">
              <a:schemeClr val="accent2">
                <a:hueOff val="-2070378"/>
                <a:satOff val="9172"/>
                <a:lumOff val="-3373"/>
                <a:alphaOff val="0"/>
                <a:shade val="93000"/>
                <a:satMod val="110000"/>
                <a:lumMod val="99000"/>
              </a:schemeClr>
            </a:gs>
          </a:gsLst>
          <a:lin ang="5400000" scaled="0"/>
        </a:gradFill>
        <a:ln w="6350" cap="flat" cmpd="sng" algn="ctr">
          <a:solidFill>
            <a:schemeClr val="accent2">
              <a:hueOff val="-2070378"/>
              <a:satOff val="9172"/>
              <a:lumOff val="-3373"/>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5D0CFF91-C709-44DD-A084-8FEC00D7206A}">
      <dsp:nvSpPr>
        <dsp:cNvPr id="0" name=""/>
        <dsp:cNvSpPr/>
      </dsp:nvSpPr>
      <dsp:spPr>
        <a:xfrm>
          <a:off x="0" y="822870"/>
          <a:ext cx="5607050" cy="820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Victim Services Unit</a:t>
          </a:r>
        </a:p>
      </dsp:txBody>
      <dsp:txXfrm>
        <a:off x="0" y="822870"/>
        <a:ext cx="5607050" cy="820464"/>
      </dsp:txXfrm>
    </dsp:sp>
    <dsp:sp modelId="{1157040A-7AB6-4AE1-B08A-3FB72EBE5C16}">
      <dsp:nvSpPr>
        <dsp:cNvPr id="0" name=""/>
        <dsp:cNvSpPr/>
      </dsp:nvSpPr>
      <dsp:spPr>
        <a:xfrm>
          <a:off x="0" y="1643335"/>
          <a:ext cx="5607050" cy="0"/>
        </a:xfrm>
        <a:prstGeom prst="line">
          <a:avLst/>
        </a:prstGeom>
        <a:gradFill rotWithShape="0">
          <a:gsLst>
            <a:gs pos="0">
              <a:schemeClr val="accent2">
                <a:hueOff val="-4140755"/>
                <a:satOff val="18344"/>
                <a:lumOff val="-6746"/>
                <a:alphaOff val="0"/>
                <a:tint val="97000"/>
                <a:satMod val="100000"/>
                <a:lumMod val="102000"/>
              </a:schemeClr>
            </a:gs>
            <a:gs pos="50000">
              <a:schemeClr val="accent2">
                <a:hueOff val="-4140755"/>
                <a:satOff val="18344"/>
                <a:lumOff val="-6746"/>
                <a:alphaOff val="0"/>
                <a:shade val="100000"/>
                <a:satMod val="103000"/>
                <a:lumMod val="100000"/>
              </a:schemeClr>
            </a:gs>
            <a:gs pos="100000">
              <a:schemeClr val="accent2">
                <a:hueOff val="-4140755"/>
                <a:satOff val="18344"/>
                <a:lumOff val="-6746"/>
                <a:alphaOff val="0"/>
                <a:shade val="93000"/>
                <a:satMod val="110000"/>
                <a:lumMod val="99000"/>
              </a:schemeClr>
            </a:gs>
          </a:gsLst>
          <a:lin ang="5400000" scaled="0"/>
        </a:gradFill>
        <a:ln w="6350" cap="flat" cmpd="sng" algn="ctr">
          <a:solidFill>
            <a:schemeClr val="accent2">
              <a:hueOff val="-4140755"/>
              <a:satOff val="18344"/>
              <a:lumOff val="-6746"/>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06009ECE-7333-4EC1-B602-57BBFA027328}">
      <dsp:nvSpPr>
        <dsp:cNvPr id="0" name=""/>
        <dsp:cNvSpPr/>
      </dsp:nvSpPr>
      <dsp:spPr>
        <a:xfrm>
          <a:off x="0" y="1643335"/>
          <a:ext cx="5607050" cy="820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Community Justice Support Centers (20)</a:t>
          </a:r>
        </a:p>
      </dsp:txBody>
      <dsp:txXfrm>
        <a:off x="0" y="1643335"/>
        <a:ext cx="5607050" cy="820464"/>
      </dsp:txXfrm>
    </dsp:sp>
    <dsp:sp modelId="{0E41566E-98EC-487C-A03D-C8C96BE018A8}">
      <dsp:nvSpPr>
        <dsp:cNvPr id="0" name=""/>
        <dsp:cNvSpPr/>
      </dsp:nvSpPr>
      <dsp:spPr>
        <a:xfrm>
          <a:off x="0" y="2463799"/>
          <a:ext cx="5607050" cy="0"/>
        </a:xfrm>
        <a:prstGeom prst="line">
          <a:avLst/>
        </a:prstGeom>
        <a:gradFill rotWithShape="0">
          <a:gsLst>
            <a:gs pos="0">
              <a:schemeClr val="accent2">
                <a:hueOff val="-6211133"/>
                <a:satOff val="27515"/>
                <a:lumOff val="-10118"/>
                <a:alphaOff val="0"/>
                <a:tint val="97000"/>
                <a:satMod val="100000"/>
                <a:lumMod val="102000"/>
              </a:schemeClr>
            </a:gs>
            <a:gs pos="50000">
              <a:schemeClr val="accent2">
                <a:hueOff val="-6211133"/>
                <a:satOff val="27515"/>
                <a:lumOff val="-10118"/>
                <a:alphaOff val="0"/>
                <a:shade val="100000"/>
                <a:satMod val="103000"/>
                <a:lumMod val="100000"/>
              </a:schemeClr>
            </a:gs>
            <a:gs pos="100000">
              <a:schemeClr val="accent2">
                <a:hueOff val="-6211133"/>
                <a:satOff val="27515"/>
                <a:lumOff val="-10118"/>
                <a:alphaOff val="0"/>
                <a:shade val="93000"/>
                <a:satMod val="110000"/>
                <a:lumMod val="99000"/>
              </a:schemeClr>
            </a:gs>
          </a:gsLst>
          <a:lin ang="5400000" scaled="0"/>
        </a:gradFill>
        <a:ln w="6350" cap="flat" cmpd="sng" algn="ctr">
          <a:solidFill>
            <a:schemeClr val="accent2">
              <a:hueOff val="-6211133"/>
              <a:satOff val="27515"/>
              <a:lumOff val="-10118"/>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4410394A-8FB4-4C83-A8BC-90F9102BAACA}">
      <dsp:nvSpPr>
        <dsp:cNvPr id="0" name=""/>
        <dsp:cNvSpPr/>
      </dsp:nvSpPr>
      <dsp:spPr>
        <a:xfrm>
          <a:off x="0" y="2463799"/>
          <a:ext cx="5607050" cy="820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Electronic Monitoring Center </a:t>
          </a:r>
        </a:p>
      </dsp:txBody>
      <dsp:txXfrm>
        <a:off x="0" y="2463799"/>
        <a:ext cx="5607050" cy="820464"/>
      </dsp:txXfrm>
    </dsp:sp>
    <dsp:sp modelId="{B423A263-4620-44AB-84D8-8C6E6FF2EBD8}">
      <dsp:nvSpPr>
        <dsp:cNvPr id="0" name=""/>
        <dsp:cNvSpPr/>
      </dsp:nvSpPr>
      <dsp:spPr>
        <a:xfrm>
          <a:off x="0" y="3284264"/>
          <a:ext cx="5607050" cy="0"/>
        </a:xfrm>
        <a:prstGeom prst="line">
          <a:avLst/>
        </a:prstGeom>
        <a:gradFill rotWithShape="0">
          <a:gsLst>
            <a:gs pos="0">
              <a:schemeClr val="accent2">
                <a:hueOff val="-8281511"/>
                <a:satOff val="36687"/>
                <a:lumOff val="-13491"/>
                <a:alphaOff val="0"/>
                <a:tint val="97000"/>
                <a:satMod val="100000"/>
                <a:lumMod val="102000"/>
              </a:schemeClr>
            </a:gs>
            <a:gs pos="50000">
              <a:schemeClr val="accent2">
                <a:hueOff val="-8281511"/>
                <a:satOff val="36687"/>
                <a:lumOff val="-13491"/>
                <a:alphaOff val="0"/>
                <a:shade val="100000"/>
                <a:satMod val="103000"/>
                <a:lumMod val="100000"/>
              </a:schemeClr>
            </a:gs>
            <a:gs pos="100000">
              <a:schemeClr val="accent2">
                <a:hueOff val="-8281511"/>
                <a:satOff val="36687"/>
                <a:lumOff val="-13491"/>
                <a:alphaOff val="0"/>
                <a:shade val="93000"/>
                <a:satMod val="110000"/>
                <a:lumMod val="99000"/>
              </a:schemeClr>
            </a:gs>
          </a:gsLst>
          <a:lin ang="5400000" scaled="0"/>
        </a:gradFill>
        <a:ln w="6350" cap="flat" cmpd="sng" algn="ctr">
          <a:solidFill>
            <a:schemeClr val="accent2">
              <a:hueOff val="-8281511"/>
              <a:satOff val="36687"/>
              <a:lumOff val="-13491"/>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55FB2AA6-56E6-49C8-B0EA-C96E41210BF8}">
      <dsp:nvSpPr>
        <dsp:cNvPr id="0" name=""/>
        <dsp:cNvSpPr/>
      </dsp:nvSpPr>
      <dsp:spPr>
        <a:xfrm>
          <a:off x="0" y="3284264"/>
          <a:ext cx="5607050" cy="820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Trial Court Community Service Program</a:t>
          </a:r>
        </a:p>
      </dsp:txBody>
      <dsp:txXfrm>
        <a:off x="0" y="3284264"/>
        <a:ext cx="5607050" cy="820464"/>
      </dsp:txXfrm>
    </dsp:sp>
    <dsp:sp modelId="{CCA6E31D-36EB-48B4-AE97-364AC007F95F}">
      <dsp:nvSpPr>
        <dsp:cNvPr id="0" name=""/>
        <dsp:cNvSpPr/>
      </dsp:nvSpPr>
      <dsp:spPr>
        <a:xfrm>
          <a:off x="0" y="4104729"/>
          <a:ext cx="5607050" cy="0"/>
        </a:xfrm>
        <a:prstGeom prst="line">
          <a:avLst/>
        </a:prstGeom>
        <a:gradFill rotWithShape="0">
          <a:gsLst>
            <a:gs pos="0">
              <a:schemeClr val="accent2">
                <a:hueOff val="-10351888"/>
                <a:satOff val="45859"/>
                <a:lumOff val="-16864"/>
                <a:alphaOff val="0"/>
                <a:tint val="97000"/>
                <a:satMod val="100000"/>
                <a:lumMod val="102000"/>
              </a:schemeClr>
            </a:gs>
            <a:gs pos="50000">
              <a:schemeClr val="accent2">
                <a:hueOff val="-10351888"/>
                <a:satOff val="45859"/>
                <a:lumOff val="-16864"/>
                <a:alphaOff val="0"/>
                <a:shade val="100000"/>
                <a:satMod val="103000"/>
                <a:lumMod val="100000"/>
              </a:schemeClr>
            </a:gs>
            <a:gs pos="100000">
              <a:schemeClr val="accent2">
                <a:hueOff val="-10351888"/>
                <a:satOff val="45859"/>
                <a:lumOff val="-16864"/>
                <a:alphaOff val="0"/>
                <a:shade val="93000"/>
                <a:satMod val="110000"/>
                <a:lumMod val="99000"/>
              </a:schemeClr>
            </a:gs>
          </a:gsLst>
          <a:lin ang="5400000" scaled="0"/>
        </a:gradFill>
        <a:ln w="6350" cap="flat" cmpd="sng" algn="ctr">
          <a:solidFill>
            <a:schemeClr val="accent2">
              <a:hueOff val="-10351888"/>
              <a:satOff val="45859"/>
              <a:lumOff val="-16864"/>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E1E1423C-3910-4970-91D2-D792FCEE12E8}">
      <dsp:nvSpPr>
        <dsp:cNvPr id="0" name=""/>
        <dsp:cNvSpPr/>
      </dsp:nvSpPr>
      <dsp:spPr>
        <a:xfrm>
          <a:off x="0" y="4104729"/>
          <a:ext cx="5607050" cy="820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Pre-Trial Services Unit</a:t>
          </a:r>
        </a:p>
      </dsp:txBody>
      <dsp:txXfrm>
        <a:off x="0" y="4104729"/>
        <a:ext cx="5607050" cy="8204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1/4/2024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1/4/2024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1/4/2024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1/4/2024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13C72-789D-4996-B5E4-67A28A9EB1ED}"/>
              </a:ext>
            </a:extLst>
          </p:cNvPr>
          <p:cNvSpPr>
            <a:spLocks noGrp="1"/>
          </p:cNvSpPr>
          <p:nvPr>
            <p:ph type="ctrTitle"/>
          </p:nvPr>
        </p:nvSpPr>
        <p:spPr>
          <a:xfrm>
            <a:off x="457200" y="859536"/>
            <a:ext cx="11277600" cy="1645920"/>
          </a:xfrm>
        </p:spPr>
        <p:txBody>
          <a:bodyPr>
            <a:normAutofit fontScale="90000"/>
          </a:bodyPr>
          <a:lstStyle/>
          <a:p>
            <a:r>
              <a:rPr lang="en-US" dirty="0">
                <a:latin typeface="Arial" panose="020B0604020202020204" pitchFamily="34" charset="0"/>
                <a:cs typeface="Arial" panose="020B0604020202020204" pitchFamily="34" charset="0"/>
              </a:rPr>
              <a:t>Cape &amp; Islands Regional Domestic Violence Council Quarterly Meeting</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TRAINING</a:t>
            </a:r>
          </a:p>
        </p:txBody>
      </p:sp>
      <p:sp>
        <p:nvSpPr>
          <p:cNvPr id="3" name="Subtitle 2">
            <a:extLst>
              <a:ext uri="{FF2B5EF4-FFF2-40B4-BE49-F238E27FC236}">
                <a16:creationId xmlns:a16="http://schemas.microsoft.com/office/drawing/2014/main" id="{CEBBC60D-ADE8-4D91-9D02-12919634E721}"/>
              </a:ext>
            </a:extLst>
          </p:cNvPr>
          <p:cNvSpPr>
            <a:spLocks noGrp="1"/>
          </p:cNvSpPr>
          <p:nvPr>
            <p:ph type="subTitle" idx="1"/>
          </p:nvPr>
        </p:nvSpPr>
        <p:spPr>
          <a:xfrm>
            <a:off x="1649506" y="3112651"/>
            <a:ext cx="7847300" cy="1239894"/>
          </a:xfrm>
        </p:spPr>
        <p:txBody>
          <a:bodyPr>
            <a:noAutofit/>
          </a:bodyPr>
          <a:lstStyle/>
          <a:p>
            <a:r>
              <a:rPr lang="en-US" sz="2800" dirty="0">
                <a:latin typeface="Arial" panose="020B0604020202020204" pitchFamily="34" charset="0"/>
                <a:cs typeface="Arial" panose="020B0604020202020204" pitchFamily="34" charset="0"/>
              </a:rPr>
              <a:t>Corinn </a:t>
            </a:r>
            <a:r>
              <a:rPr lang="en-US" sz="2800" dirty="0" err="1">
                <a:latin typeface="Arial" panose="020B0604020202020204" pitchFamily="34" charset="0"/>
                <a:cs typeface="Arial" panose="020B0604020202020204" pitchFamily="34" charset="0"/>
              </a:rPr>
              <a:t>Crowninshield</a:t>
            </a:r>
            <a:r>
              <a:rPr lang="en-US" sz="2800" dirty="0">
                <a:latin typeface="Arial" panose="020B0604020202020204" pitchFamily="34" charset="0"/>
                <a:cs typeface="Arial" panose="020B0604020202020204" pitchFamily="34" charset="0"/>
              </a:rPr>
              <a:t> (Nelson) </a:t>
            </a:r>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Statewide Manager of Victim Services</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8032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CF5B1-1BE6-4384-A771-2927B28E46F0}"/>
              </a:ext>
            </a:extLst>
          </p:cNvPr>
          <p:cNvSpPr>
            <a:spLocks noGrp="1"/>
          </p:cNvSpPr>
          <p:nvPr>
            <p:ph type="title"/>
          </p:nvPr>
        </p:nvSpPr>
        <p:spPr/>
        <p:txBody>
          <a:bodyPr>
            <a:noAutofit/>
          </a:bodyPr>
          <a:lstStyle/>
          <a:p>
            <a:r>
              <a:rPr lang="en-US" sz="3200" dirty="0">
                <a:latin typeface="Arial" panose="020B0604020202020204" pitchFamily="34" charset="0"/>
                <a:cs typeface="Arial" panose="020B0604020202020204" pitchFamily="34" charset="0"/>
              </a:rPr>
              <a:t>Ma probation service</a:t>
            </a: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mission statement</a:t>
            </a:r>
          </a:p>
        </p:txBody>
      </p:sp>
      <p:sp>
        <p:nvSpPr>
          <p:cNvPr id="3" name="Content Placeholder 2">
            <a:extLst>
              <a:ext uri="{FF2B5EF4-FFF2-40B4-BE49-F238E27FC236}">
                <a16:creationId xmlns:a16="http://schemas.microsoft.com/office/drawing/2014/main" id="{56E5B152-6C99-4084-AB15-10F037E5822D}"/>
              </a:ext>
            </a:extLst>
          </p:cNvPr>
          <p:cNvSpPr>
            <a:spLocks noGrp="1"/>
          </p:cNvSpPr>
          <p:nvPr>
            <p:ph idx="1"/>
          </p:nvPr>
        </p:nvSpPr>
        <p:spPr>
          <a:xfrm>
            <a:off x="2231136" y="2638044"/>
            <a:ext cx="7729728" cy="3709490"/>
          </a:xfrm>
        </p:spPr>
        <p:txBody>
          <a:bodyPr>
            <a:normAutofit/>
          </a:bodyPr>
          <a:lstStyle/>
          <a:p>
            <a:pPr marL="0" indent="0" algn="ctr">
              <a:buNone/>
            </a:pPr>
            <a:r>
              <a:rPr lang="en-US" sz="3200" dirty="0">
                <a:latin typeface="Arial" panose="020B0604020202020204" pitchFamily="34" charset="0"/>
                <a:cs typeface="Arial" panose="020B0604020202020204" pitchFamily="34" charset="0"/>
              </a:rPr>
              <a:t>The Massachusetts Probation Service’s mission is to increase community safety, support victims and survivors, and assist individuals and families in achieving long term positive change</a:t>
            </a:r>
          </a:p>
        </p:txBody>
      </p:sp>
    </p:spTree>
    <p:extLst>
      <p:ext uri="{BB962C8B-B14F-4D97-AF65-F5344CB8AC3E}">
        <p14:creationId xmlns:p14="http://schemas.microsoft.com/office/powerpoint/2010/main" val="2668634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E51C1B-E2CB-4C54-BC02-52A5458BA020}"/>
              </a:ext>
            </a:extLst>
          </p:cNvPr>
          <p:cNvSpPr>
            <a:spLocks noGrp="1"/>
          </p:cNvSpPr>
          <p:nvPr>
            <p:ph type="title"/>
          </p:nvPr>
        </p:nvSpPr>
        <p:spPr>
          <a:xfrm>
            <a:off x="561976" y="2681103"/>
            <a:ext cx="3781424" cy="1495794"/>
          </a:xfrm>
          <a:noFill/>
          <a:ln>
            <a:solidFill>
              <a:schemeClr val="bg1"/>
            </a:solidFill>
          </a:ln>
        </p:spPr>
        <p:txBody>
          <a:bodyPr wrap="square">
            <a:noAutofit/>
          </a:bodyPr>
          <a:lstStyle/>
          <a:p>
            <a:r>
              <a:rPr lang="en-US" sz="3200" dirty="0">
                <a:solidFill>
                  <a:schemeClr val="bg1"/>
                </a:solidFill>
                <a:latin typeface="Arial" panose="020B0604020202020204" pitchFamily="34" charset="0"/>
                <a:cs typeface="Arial" panose="020B0604020202020204" pitchFamily="34" charset="0"/>
              </a:rPr>
              <a:t>Ma Probation service</a:t>
            </a:r>
          </a:p>
        </p:txBody>
      </p:sp>
      <p:graphicFrame>
        <p:nvGraphicFramePr>
          <p:cNvPr id="5" name="Content Placeholder 2">
            <a:extLst>
              <a:ext uri="{FF2B5EF4-FFF2-40B4-BE49-F238E27FC236}">
                <a16:creationId xmlns:a16="http://schemas.microsoft.com/office/drawing/2014/main" id="{D76743BA-B78E-485B-A404-6369F977DA20}"/>
              </a:ext>
            </a:extLst>
          </p:cNvPr>
          <p:cNvGraphicFramePr>
            <a:graphicFrameLocks noGrp="1"/>
          </p:cNvGraphicFramePr>
          <p:nvPr>
            <p:ph idx="1"/>
            <p:extLst>
              <p:ext uri="{D42A27DB-BD31-4B8C-83A1-F6EECF244321}">
                <p14:modId xmlns:p14="http://schemas.microsoft.com/office/powerpoint/2010/main" val="20631016"/>
              </p:ext>
            </p:extLst>
          </p:nvPr>
        </p:nvGraphicFramePr>
        <p:xfrm>
          <a:off x="5619750" y="965200"/>
          <a:ext cx="560705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3723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836C0B-EE54-4811-B2DF-D5D1DD809A5A}"/>
              </a:ext>
            </a:extLst>
          </p:cNvPr>
          <p:cNvSpPr>
            <a:spLocks noGrp="1"/>
          </p:cNvSpPr>
          <p:nvPr>
            <p:ph type="title"/>
          </p:nvPr>
        </p:nvSpPr>
        <p:spPr>
          <a:xfrm>
            <a:off x="1260872" y="1586484"/>
            <a:ext cx="3711177" cy="3685032"/>
          </a:xfrm>
          <a:prstGeom prst="ellipse">
            <a:avLst/>
          </a:prstGeom>
          <a:solidFill>
            <a:schemeClr val="accent2">
              <a:lumMod val="75000"/>
            </a:schemeClr>
          </a:solidFill>
          <a:ln>
            <a:noFill/>
          </a:ln>
        </p:spPr>
        <p:txBody>
          <a:bodyPr>
            <a:normAutofit/>
          </a:bodyPr>
          <a:lstStyle/>
          <a:p>
            <a:r>
              <a:rPr lang="en-US" sz="3200" dirty="0">
                <a:solidFill>
                  <a:srgbClr val="FFFFFF"/>
                </a:solidFill>
                <a:latin typeface="Arial" panose="020B0604020202020204" pitchFamily="34" charset="0"/>
                <a:cs typeface="Arial" panose="020B0604020202020204" pitchFamily="34" charset="0"/>
              </a:rPr>
              <a:t>Victim services unit</a:t>
            </a:r>
          </a:p>
        </p:txBody>
      </p:sp>
      <p:sp>
        <p:nvSpPr>
          <p:cNvPr id="3" name="Content Placeholder 2">
            <a:extLst>
              <a:ext uri="{FF2B5EF4-FFF2-40B4-BE49-F238E27FC236}">
                <a16:creationId xmlns:a16="http://schemas.microsoft.com/office/drawing/2014/main" id="{DB9BA33C-AE7D-4DD9-88DB-384E5157BE4B}"/>
              </a:ext>
            </a:extLst>
          </p:cNvPr>
          <p:cNvSpPr>
            <a:spLocks noGrp="1"/>
          </p:cNvSpPr>
          <p:nvPr>
            <p:ph idx="1"/>
          </p:nvPr>
        </p:nvSpPr>
        <p:spPr>
          <a:xfrm>
            <a:off x="5591695" y="1402080"/>
            <a:ext cx="5320696" cy="4053840"/>
          </a:xfrm>
        </p:spPr>
        <p:txBody>
          <a:bodyPr anchor="ctr">
            <a:normAutofit fontScale="92500" lnSpcReduction="10000"/>
          </a:bodyPr>
          <a:lstStyle/>
          <a:p>
            <a:r>
              <a:rPr lang="en-US" sz="2800" dirty="0"/>
              <a:t>Victim Services Coordinators – 9 throughout the state</a:t>
            </a:r>
          </a:p>
          <a:p>
            <a:r>
              <a:rPr lang="en-US" sz="2800" dirty="0"/>
              <a:t>Travel throughout assigned region</a:t>
            </a:r>
          </a:p>
          <a:p>
            <a:r>
              <a:rPr lang="en-US" sz="2800" dirty="0"/>
              <a:t>Provide advocacy, court accompaniment, notification, referrals to resources in the community, crisis intervention, safety planning, certification for notification of release and access to CORI</a:t>
            </a:r>
          </a:p>
          <a:p>
            <a:r>
              <a:rPr lang="en-US" sz="2800" dirty="0"/>
              <a:t>Victim Contact Information</a:t>
            </a:r>
            <a:endParaRPr lang="en-US" dirty="0"/>
          </a:p>
        </p:txBody>
      </p:sp>
    </p:spTree>
    <p:extLst>
      <p:ext uri="{BB962C8B-B14F-4D97-AF65-F5344CB8AC3E}">
        <p14:creationId xmlns:p14="http://schemas.microsoft.com/office/powerpoint/2010/main" val="2366513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A0C666-03C7-4E4B-9418-5A23784EB99D}"/>
              </a:ext>
            </a:extLst>
          </p:cNvPr>
          <p:cNvSpPr>
            <a:spLocks noGrp="1"/>
          </p:cNvSpPr>
          <p:nvPr>
            <p:ph type="title"/>
          </p:nvPr>
        </p:nvSpPr>
        <p:spPr>
          <a:xfrm>
            <a:off x="800524" y="371476"/>
            <a:ext cx="5943601" cy="1318683"/>
          </a:xfrm>
          <a:noFill/>
          <a:ln>
            <a:solidFill>
              <a:schemeClr val="bg1"/>
            </a:solidFill>
          </a:ln>
        </p:spPr>
        <p:txBody>
          <a:bodyPr wrap="square">
            <a:normAutofit/>
          </a:bodyPr>
          <a:lstStyle/>
          <a:p>
            <a:r>
              <a:rPr lang="en-US" sz="3200" dirty="0">
                <a:solidFill>
                  <a:schemeClr val="bg1"/>
                </a:solidFill>
                <a:latin typeface="Arial" panose="020B0604020202020204" pitchFamily="34" charset="0"/>
                <a:cs typeface="Arial" panose="020B0604020202020204" pitchFamily="34" charset="0"/>
              </a:rPr>
              <a:t>Probation &amp; Victim bill of Rights</a:t>
            </a:r>
          </a:p>
        </p:txBody>
      </p:sp>
      <p:sp>
        <p:nvSpPr>
          <p:cNvPr id="3" name="Content Placeholder 2">
            <a:extLst>
              <a:ext uri="{FF2B5EF4-FFF2-40B4-BE49-F238E27FC236}">
                <a16:creationId xmlns:a16="http://schemas.microsoft.com/office/drawing/2014/main" id="{9F735985-DEC1-4361-BD4D-4CE1EDD448E9}"/>
              </a:ext>
            </a:extLst>
          </p:cNvPr>
          <p:cNvSpPr>
            <a:spLocks noGrp="1"/>
          </p:cNvSpPr>
          <p:nvPr>
            <p:ph idx="1"/>
          </p:nvPr>
        </p:nvSpPr>
        <p:spPr>
          <a:xfrm>
            <a:off x="650966" y="1885568"/>
            <a:ext cx="6242715" cy="4600956"/>
          </a:xfrm>
        </p:spPr>
        <p:txBody>
          <a:bodyPr>
            <a:normAutofit/>
          </a:bodyPr>
          <a:lstStyle/>
          <a:p>
            <a:pPr>
              <a:lnSpc>
                <a:spcPct val="90000"/>
              </a:lnSpc>
            </a:pPr>
            <a:r>
              <a:rPr lang="en-US" dirty="0">
                <a:solidFill>
                  <a:schemeClr val="bg1"/>
                </a:solidFill>
                <a:latin typeface="Arial" panose="020B0604020202020204" pitchFamily="34" charset="0"/>
                <a:cs typeface="Arial" panose="020B0604020202020204" pitchFamily="34" charset="0"/>
              </a:rPr>
              <a:t>Victims have the right to know the conditions of probation</a:t>
            </a:r>
          </a:p>
          <a:p>
            <a:pPr>
              <a:lnSpc>
                <a:spcPct val="90000"/>
              </a:lnSpc>
            </a:pPr>
            <a:r>
              <a:rPr lang="en-US" dirty="0">
                <a:solidFill>
                  <a:schemeClr val="bg1"/>
                </a:solidFill>
                <a:latin typeface="Arial" panose="020B0604020202020204" pitchFamily="34" charset="0"/>
                <a:cs typeface="Arial" panose="020B0604020202020204" pitchFamily="34" charset="0"/>
              </a:rPr>
              <a:t>Victims have the right to know what probation officer is supervising the probationer</a:t>
            </a:r>
          </a:p>
          <a:p>
            <a:pPr>
              <a:lnSpc>
                <a:spcPct val="90000"/>
              </a:lnSpc>
            </a:pPr>
            <a:r>
              <a:rPr lang="en-US" dirty="0">
                <a:solidFill>
                  <a:schemeClr val="bg1"/>
                </a:solidFill>
                <a:latin typeface="Arial" panose="020B0604020202020204" pitchFamily="34" charset="0"/>
                <a:cs typeface="Arial" panose="020B0604020202020204" pitchFamily="34" charset="0"/>
              </a:rPr>
              <a:t>The victim has the right to receive from the probation department a copy of the schedule of restitution payments and the name and telephone number of the probation officer or other official who is responsible for supervising the defendant's payments. If the offender seeks to modify the restitution order, the offender's supervising probation officer shall provide notice to the victim and the victim shall have the right to be heard at any hearing relative to the proposed modification. </a:t>
            </a:r>
          </a:p>
          <a:p>
            <a:pPr>
              <a:lnSpc>
                <a:spcPct val="90000"/>
              </a:lnSpc>
            </a:pPr>
            <a:r>
              <a:rPr lang="en-US" dirty="0">
                <a:solidFill>
                  <a:schemeClr val="bg1"/>
                </a:solidFill>
                <a:latin typeface="Arial" panose="020B0604020202020204" pitchFamily="34" charset="0"/>
                <a:cs typeface="Arial" panose="020B0604020202020204" pitchFamily="34" charset="0"/>
              </a:rPr>
              <a:t>To confer with the probation officer prior to the filing of the full presentence report</a:t>
            </a:r>
          </a:p>
          <a:p>
            <a:pPr>
              <a:lnSpc>
                <a:spcPct val="90000"/>
              </a:lnSpc>
            </a:pPr>
            <a:r>
              <a:rPr lang="en-US" dirty="0">
                <a:solidFill>
                  <a:schemeClr val="bg1"/>
                </a:solidFill>
                <a:latin typeface="Arial" panose="020B0604020202020204" pitchFamily="34" charset="0"/>
                <a:cs typeface="Arial" panose="020B0604020202020204" pitchFamily="34" charset="0"/>
              </a:rPr>
              <a:t>The right to be heard at any time deemed appropriate by the judge</a:t>
            </a:r>
          </a:p>
        </p:txBody>
      </p:sp>
      <p:pic>
        <p:nvPicPr>
          <p:cNvPr id="16" name="Graphic 15" descr="DecisionSolid">
            <a:extLst>
              <a:ext uri="{FF2B5EF4-FFF2-40B4-BE49-F238E27FC236}">
                <a16:creationId xmlns:a16="http://schemas.microsoft.com/office/drawing/2014/main" id="{12B37BEC-3200-4A6B-8493-E360681523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19870" y="1614253"/>
            <a:ext cx="3428662" cy="3428662"/>
          </a:xfrm>
          <a:prstGeom prst="rect">
            <a:avLst/>
          </a:prstGeom>
        </p:spPr>
      </p:pic>
    </p:spTree>
    <p:extLst>
      <p:ext uri="{BB962C8B-B14F-4D97-AF65-F5344CB8AC3E}">
        <p14:creationId xmlns:p14="http://schemas.microsoft.com/office/powerpoint/2010/main" val="3704029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DA85EC-0FB5-4B65-99BF-20DDEF1D7E23}"/>
              </a:ext>
            </a:extLst>
          </p:cNvPr>
          <p:cNvSpPr>
            <a:spLocks noGrp="1"/>
          </p:cNvSpPr>
          <p:nvPr>
            <p:ph type="title"/>
          </p:nvPr>
        </p:nvSpPr>
        <p:spPr>
          <a:xfrm>
            <a:off x="804672" y="2243828"/>
            <a:ext cx="4486656" cy="2042422"/>
          </a:xfrm>
        </p:spPr>
        <p:txBody>
          <a:bodyPr>
            <a:noAutofit/>
          </a:bodyPr>
          <a:lstStyle/>
          <a:p>
            <a:r>
              <a:rPr lang="en-US" sz="3200" dirty="0">
                <a:latin typeface="Arial" panose="020B0604020202020204" pitchFamily="34" charset="0"/>
                <a:cs typeface="Arial" panose="020B0604020202020204" pitchFamily="34" charset="0"/>
              </a:rPr>
              <a:t>Information shared with victims of crime</a:t>
            </a:r>
          </a:p>
        </p:txBody>
      </p:sp>
      <p:sp>
        <p:nvSpPr>
          <p:cNvPr id="5" name="Content Placeholder 4">
            <a:extLst>
              <a:ext uri="{FF2B5EF4-FFF2-40B4-BE49-F238E27FC236}">
                <a16:creationId xmlns:a16="http://schemas.microsoft.com/office/drawing/2014/main" id="{68B594EF-6C2F-4123-A6E9-CED423E8A9AD}"/>
              </a:ext>
            </a:extLst>
          </p:cNvPr>
          <p:cNvSpPr>
            <a:spLocks noGrp="1"/>
          </p:cNvSpPr>
          <p:nvPr>
            <p:ph idx="1"/>
          </p:nvPr>
        </p:nvSpPr>
        <p:spPr>
          <a:xfrm>
            <a:off x="6736080" y="333375"/>
            <a:ext cx="4815840" cy="6200775"/>
          </a:xfrm>
        </p:spPr>
        <p:txBody>
          <a:bodyPr>
            <a:normAutofit lnSpcReduction="10000"/>
          </a:bodyPr>
          <a:lstStyle/>
          <a:p>
            <a:r>
              <a:rPr lang="en-US" sz="2000" dirty="0">
                <a:latin typeface="Arial" panose="020B0604020202020204" pitchFamily="34" charset="0"/>
                <a:cs typeface="Arial" panose="020B0604020202020204" pitchFamily="34" charset="0"/>
              </a:rPr>
              <a:t>Conditions of probation</a:t>
            </a:r>
          </a:p>
          <a:p>
            <a:r>
              <a:rPr lang="en-US" sz="2000" dirty="0">
                <a:latin typeface="Arial" panose="020B0604020202020204" pitchFamily="34" charset="0"/>
                <a:cs typeface="Arial" panose="020B0604020202020204" pitchFamily="34" charset="0"/>
              </a:rPr>
              <a:t>Name of probation officer &amp; phone number</a:t>
            </a:r>
          </a:p>
          <a:p>
            <a:r>
              <a:rPr lang="en-US" sz="2000" dirty="0">
                <a:latin typeface="Arial" panose="020B0604020202020204" pitchFamily="34" charset="0"/>
                <a:cs typeface="Arial" panose="020B0604020202020204" pitchFamily="34" charset="0"/>
              </a:rPr>
              <a:t>Significant Violations of Probation (VOP)</a:t>
            </a:r>
          </a:p>
          <a:p>
            <a:r>
              <a:rPr lang="en-US" sz="2000" dirty="0">
                <a:latin typeface="Arial" panose="020B0604020202020204" pitchFamily="34" charset="0"/>
                <a:cs typeface="Arial" panose="020B0604020202020204" pitchFamily="34" charset="0"/>
              </a:rPr>
              <a:t>Outcomes of VOPs including modifications to conditions of probation*</a:t>
            </a:r>
          </a:p>
          <a:p>
            <a:r>
              <a:rPr lang="en-US" sz="2000" dirty="0">
                <a:latin typeface="Arial" panose="020B0604020202020204" pitchFamily="34" charset="0"/>
                <a:cs typeface="Arial" panose="020B0604020202020204" pitchFamily="34" charset="0"/>
              </a:rPr>
              <a:t>After hours ELMO/SCRAM </a:t>
            </a:r>
            <a:r>
              <a:rPr lang="en-US" sz="1600" dirty="0">
                <a:latin typeface="Arial" panose="020B0604020202020204" pitchFamily="34" charset="0"/>
                <a:cs typeface="Arial" panose="020B0604020202020204" pitchFamily="34" charset="0"/>
              </a:rPr>
              <a:t>(GPS &amp; Remote Breath Device) </a:t>
            </a:r>
            <a:r>
              <a:rPr lang="en-US" sz="2000" dirty="0">
                <a:latin typeface="Arial" panose="020B0604020202020204" pitchFamily="34" charset="0"/>
                <a:cs typeface="Arial" panose="020B0604020202020204" pitchFamily="34" charset="0"/>
              </a:rPr>
              <a:t>warrants</a:t>
            </a:r>
          </a:p>
          <a:p>
            <a:r>
              <a:rPr lang="en-US" sz="2000" dirty="0">
                <a:latin typeface="Arial" panose="020B0604020202020204" pitchFamily="34" charset="0"/>
                <a:cs typeface="Arial" panose="020B0604020202020204" pitchFamily="34" charset="0"/>
              </a:rPr>
              <a:t>Follow up of ELMO/SCRAM after hours warrants – next business day</a:t>
            </a:r>
          </a:p>
          <a:p>
            <a:r>
              <a:rPr lang="en-US" sz="2000" dirty="0">
                <a:latin typeface="Arial" panose="020B0604020202020204" pitchFamily="34" charset="0"/>
                <a:cs typeface="Arial" panose="020B0604020202020204" pitchFamily="34" charset="0"/>
              </a:rPr>
              <a:t>Information shared in open court (this does not apply to Juvenile Court)</a:t>
            </a:r>
          </a:p>
          <a:p>
            <a:r>
              <a:rPr lang="en-US" sz="2000" dirty="0">
                <a:latin typeface="Arial" panose="020B0604020202020204" pitchFamily="34" charset="0"/>
                <a:cs typeface="Arial" panose="020B0604020202020204" pitchFamily="34" charset="0"/>
              </a:rPr>
              <a:t>Travel permits*</a:t>
            </a:r>
          </a:p>
          <a:p>
            <a:r>
              <a:rPr lang="en-US" sz="2000" dirty="0">
                <a:latin typeface="Arial" panose="020B0604020202020204" pitchFamily="34" charset="0"/>
                <a:cs typeface="Arial" panose="020B0604020202020204" pitchFamily="34" charset="0"/>
              </a:rPr>
              <a:t>Motions – motions to terminate, motions to modify*</a:t>
            </a:r>
          </a:p>
          <a:p>
            <a:pPr marL="0" indent="0">
              <a:buNone/>
            </a:pPr>
            <a:r>
              <a:rPr lang="en-US" sz="1100" dirty="0">
                <a:latin typeface="Arial" panose="020B0604020202020204" pitchFamily="34" charset="0"/>
                <a:cs typeface="Arial" panose="020B0604020202020204" pitchFamily="34" charset="0"/>
              </a:rPr>
              <a:t>* = may change depending in juvenile court.</a:t>
            </a:r>
          </a:p>
          <a:p>
            <a:pPr marL="0" indent="0">
              <a:buNone/>
            </a:pPr>
            <a:endParaRPr lang="en-US" dirty="0"/>
          </a:p>
          <a:p>
            <a:endParaRPr lang="en-US" dirty="0"/>
          </a:p>
        </p:txBody>
      </p:sp>
    </p:spTree>
    <p:extLst>
      <p:ext uri="{BB962C8B-B14F-4D97-AF65-F5344CB8AC3E}">
        <p14:creationId xmlns:p14="http://schemas.microsoft.com/office/powerpoint/2010/main" val="2299698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DA85EC-0FB5-4B65-99BF-20DDEF1D7E23}"/>
              </a:ext>
            </a:extLst>
          </p:cNvPr>
          <p:cNvSpPr>
            <a:spLocks noGrp="1"/>
          </p:cNvSpPr>
          <p:nvPr>
            <p:ph type="title"/>
          </p:nvPr>
        </p:nvSpPr>
        <p:spPr>
          <a:xfrm>
            <a:off x="804672" y="904876"/>
            <a:ext cx="4486656" cy="2480450"/>
          </a:xfrm>
        </p:spPr>
        <p:txBody>
          <a:bodyPr>
            <a:noAutofit/>
          </a:bodyPr>
          <a:lstStyle/>
          <a:p>
            <a:r>
              <a:rPr lang="en-US" sz="3200" dirty="0">
                <a:latin typeface="Arial" panose="020B0604020202020204" pitchFamily="34" charset="0"/>
                <a:cs typeface="Arial" panose="020B0604020202020204" pitchFamily="34" charset="0"/>
              </a:rPr>
              <a:t>Information that </a:t>
            </a:r>
            <a:r>
              <a:rPr lang="en-US" sz="3200" b="1" dirty="0">
                <a:solidFill>
                  <a:srgbClr val="FF0000"/>
                </a:solidFill>
                <a:latin typeface="Arial" panose="020B0604020202020204" pitchFamily="34" charset="0"/>
                <a:cs typeface="Arial" panose="020B0604020202020204" pitchFamily="34" charset="0"/>
              </a:rPr>
              <a:t>cannot</a:t>
            </a:r>
            <a:r>
              <a:rPr lang="en-US" sz="3200" dirty="0">
                <a:latin typeface="Arial" panose="020B0604020202020204" pitchFamily="34" charset="0"/>
                <a:cs typeface="Arial" panose="020B0604020202020204" pitchFamily="34" charset="0"/>
              </a:rPr>
              <a:t> be shared with victims of crime*</a:t>
            </a:r>
          </a:p>
        </p:txBody>
      </p:sp>
      <p:sp>
        <p:nvSpPr>
          <p:cNvPr id="5" name="Content Placeholder 4">
            <a:extLst>
              <a:ext uri="{FF2B5EF4-FFF2-40B4-BE49-F238E27FC236}">
                <a16:creationId xmlns:a16="http://schemas.microsoft.com/office/drawing/2014/main" id="{68B594EF-6C2F-4123-A6E9-CED423E8A9AD}"/>
              </a:ext>
            </a:extLst>
          </p:cNvPr>
          <p:cNvSpPr>
            <a:spLocks noGrp="1"/>
          </p:cNvSpPr>
          <p:nvPr>
            <p:ph idx="1"/>
          </p:nvPr>
        </p:nvSpPr>
        <p:spPr>
          <a:xfrm>
            <a:off x="6783705" y="223646"/>
            <a:ext cx="4815840" cy="6462903"/>
          </a:xfrm>
        </p:spPr>
        <p:txBody>
          <a:bodyPr>
            <a:normAutofit/>
          </a:bodyPr>
          <a:lstStyle/>
          <a:p>
            <a:r>
              <a:rPr lang="en-US" sz="2000" dirty="0">
                <a:latin typeface="Arial" panose="020B0604020202020204" pitchFamily="34" charset="0"/>
                <a:cs typeface="Arial" panose="020B0604020202020204" pitchFamily="34" charset="0"/>
              </a:rPr>
              <a:t>CORI </a:t>
            </a:r>
            <a:r>
              <a:rPr lang="en-US" sz="1600" dirty="0">
                <a:latin typeface="Arial" panose="020B0604020202020204" pitchFamily="34" charset="0"/>
                <a:cs typeface="Arial" panose="020B0604020202020204" pitchFamily="34" charset="0"/>
              </a:rPr>
              <a:t>(CORI must be provided by DCJIS)</a:t>
            </a:r>
          </a:p>
          <a:p>
            <a:r>
              <a:rPr lang="en-US" sz="2000" dirty="0">
                <a:latin typeface="Arial" panose="020B0604020202020204" pitchFamily="34" charset="0"/>
                <a:cs typeface="Arial" panose="020B0604020202020204" pitchFamily="34" charset="0"/>
              </a:rPr>
              <a:t>Sex Offender level </a:t>
            </a:r>
            <a:r>
              <a:rPr lang="en-US" sz="1600" dirty="0">
                <a:latin typeface="Arial" panose="020B0604020202020204" pitchFamily="34" charset="0"/>
                <a:cs typeface="Arial" panose="020B0604020202020204" pitchFamily="34" charset="0"/>
              </a:rPr>
              <a:t>(information must be disclosed by Sex Offender Registry Board website/police department)</a:t>
            </a:r>
          </a:p>
          <a:p>
            <a:r>
              <a:rPr lang="en-US" sz="2000" dirty="0">
                <a:latin typeface="Arial" panose="020B0604020202020204" pitchFamily="34" charset="0"/>
                <a:cs typeface="Arial" panose="020B0604020202020204" pitchFamily="34" charset="0"/>
              </a:rPr>
              <a:t>Address</a:t>
            </a:r>
          </a:p>
          <a:p>
            <a:r>
              <a:rPr lang="en-US" sz="2000" dirty="0">
                <a:latin typeface="Arial" panose="020B0604020202020204" pitchFamily="34" charset="0"/>
                <a:cs typeface="Arial" panose="020B0604020202020204" pitchFamily="34" charset="0"/>
              </a:rPr>
              <a:t>Phone number</a:t>
            </a:r>
          </a:p>
          <a:p>
            <a:r>
              <a:rPr lang="en-US" sz="2000" dirty="0">
                <a:latin typeface="Arial" panose="020B0604020202020204" pitchFamily="34" charset="0"/>
                <a:cs typeface="Arial" panose="020B0604020202020204" pitchFamily="34" charset="0"/>
              </a:rPr>
              <a:t>Employment</a:t>
            </a:r>
          </a:p>
          <a:p>
            <a:r>
              <a:rPr lang="en-US" sz="2000" dirty="0">
                <a:latin typeface="Arial" panose="020B0604020202020204" pitchFamily="34" charset="0"/>
                <a:cs typeface="Arial" panose="020B0604020202020204" pitchFamily="34" charset="0"/>
              </a:rPr>
              <a:t>Schedule of office visits, schedule of drug tests and/or community service location</a:t>
            </a:r>
          </a:p>
          <a:p>
            <a:r>
              <a:rPr lang="en-US" sz="2000" dirty="0">
                <a:latin typeface="Arial" panose="020B0604020202020204" pitchFamily="34" charset="0"/>
                <a:cs typeface="Arial" panose="020B0604020202020204" pitchFamily="34" charset="0"/>
              </a:rPr>
              <a:t>Progress within programs</a:t>
            </a:r>
          </a:p>
          <a:p>
            <a:r>
              <a:rPr lang="en-US" sz="2000" dirty="0">
                <a:latin typeface="Arial" panose="020B0604020202020204" pitchFamily="34" charset="0"/>
                <a:cs typeface="Arial" panose="020B0604020202020204" pitchFamily="34" charset="0"/>
              </a:rPr>
              <a:t>Personal and/or medical information </a:t>
            </a:r>
          </a:p>
          <a:p>
            <a:r>
              <a:rPr lang="en-US" sz="2000" dirty="0">
                <a:latin typeface="Arial" panose="020B0604020202020204" pitchFamily="34" charset="0"/>
                <a:cs typeface="Arial" panose="020B0604020202020204" pitchFamily="34" charset="0"/>
              </a:rPr>
              <a:t>Information pertaining to other criminal matters</a:t>
            </a:r>
          </a:p>
          <a:p>
            <a:r>
              <a:rPr lang="en-US" sz="2000" dirty="0">
                <a:latin typeface="Arial" panose="020B0604020202020204" pitchFamily="34" charset="0"/>
                <a:cs typeface="Arial" panose="020B0604020202020204" pitchFamily="34" charset="0"/>
              </a:rPr>
              <a:t>Information pertaining to other victims/witnesses </a:t>
            </a:r>
          </a:p>
          <a:p>
            <a:pPr marL="0" indent="0">
              <a:buNone/>
            </a:pPr>
            <a:endParaRPr lang="en-US" sz="2000" dirty="0"/>
          </a:p>
          <a:p>
            <a:endParaRPr lang="en-US" sz="2000" dirty="0"/>
          </a:p>
        </p:txBody>
      </p:sp>
      <p:sp>
        <p:nvSpPr>
          <p:cNvPr id="8" name="Text Placeholder 7">
            <a:extLst>
              <a:ext uri="{FF2B5EF4-FFF2-40B4-BE49-F238E27FC236}">
                <a16:creationId xmlns:a16="http://schemas.microsoft.com/office/drawing/2014/main" id="{7DD30B66-5164-4CD4-AF91-15551B56F1B9}"/>
              </a:ext>
            </a:extLst>
          </p:cNvPr>
          <p:cNvSpPr>
            <a:spLocks noGrp="1"/>
          </p:cNvSpPr>
          <p:nvPr>
            <p:ph type="body" sz="half" idx="2"/>
          </p:nvPr>
        </p:nvSpPr>
        <p:spPr/>
        <p:txBody>
          <a:bodyPr>
            <a:noAutofit/>
          </a:bodyPr>
          <a:lstStyle/>
          <a:p>
            <a:r>
              <a:rPr lang="en-US" sz="2000" dirty="0">
                <a:latin typeface="Arial" panose="020B0604020202020204" pitchFamily="34" charset="0"/>
                <a:cs typeface="Arial" panose="020B0604020202020204" pitchFamily="34" charset="0"/>
              </a:rPr>
              <a:t>*this information cannot be shared by probation during the probationary period however some information may be accessible by other post convictions agencies under various circumstances.</a:t>
            </a:r>
          </a:p>
        </p:txBody>
      </p:sp>
    </p:spTree>
    <p:extLst>
      <p:ext uri="{BB962C8B-B14F-4D97-AF65-F5344CB8AC3E}">
        <p14:creationId xmlns:p14="http://schemas.microsoft.com/office/powerpoint/2010/main" val="3346746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A543-B605-4D5F-9DFA-05169C3A14BF}"/>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Probation Supervision</a:t>
            </a:r>
          </a:p>
        </p:txBody>
      </p:sp>
      <p:sp>
        <p:nvSpPr>
          <p:cNvPr id="5" name="Content Placeholder 4">
            <a:extLst>
              <a:ext uri="{FF2B5EF4-FFF2-40B4-BE49-F238E27FC236}">
                <a16:creationId xmlns:a16="http://schemas.microsoft.com/office/drawing/2014/main" id="{CE6E0B83-B7CE-4BEC-B82B-46524AA61321}"/>
              </a:ext>
            </a:extLst>
          </p:cNvPr>
          <p:cNvSpPr>
            <a:spLocks noGrp="1"/>
          </p:cNvSpPr>
          <p:nvPr>
            <p:ph idx="1"/>
          </p:nvPr>
        </p:nvSpPr>
        <p:spPr/>
        <p:txBody>
          <a:bodyPr>
            <a:normAutofit/>
          </a:bodyPr>
          <a:lstStyle/>
          <a:p>
            <a:r>
              <a:rPr lang="en-US" sz="2000" dirty="0">
                <a:latin typeface="Arial" panose="020B0604020202020204" pitchFamily="34" charset="0"/>
                <a:cs typeface="Arial" panose="020B0604020202020204" pitchFamily="34" charset="0"/>
              </a:rPr>
              <a:t>Probation officers supervise the conditions set forth by the court</a:t>
            </a:r>
          </a:p>
          <a:p>
            <a:r>
              <a:rPr lang="en-US" sz="2000" dirty="0">
                <a:latin typeface="Arial" panose="020B0604020202020204" pitchFamily="34" charset="0"/>
                <a:cs typeface="Arial" panose="020B0604020202020204" pitchFamily="34" charset="0"/>
              </a:rPr>
              <a:t>The type of supervision level is determined by the judge at disposition.  There are four types of supervision – pre-trial probation, DUI, administrative, risk/need supervision</a:t>
            </a:r>
          </a:p>
        </p:txBody>
      </p:sp>
    </p:spTree>
    <p:extLst>
      <p:ext uri="{BB962C8B-B14F-4D97-AF65-F5344CB8AC3E}">
        <p14:creationId xmlns:p14="http://schemas.microsoft.com/office/powerpoint/2010/main" val="420292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C553F95-04C9-4567-A62C-712ABD4C5A65}"/>
              </a:ext>
            </a:extLst>
          </p:cNvPr>
          <p:cNvSpPr>
            <a:spLocks noGrp="1"/>
          </p:cNvSpPr>
          <p:nvPr>
            <p:ph type="body" idx="1"/>
          </p:nvPr>
        </p:nvSpPr>
        <p:spPr/>
        <p:txBody>
          <a:bodyPr>
            <a:normAutofit/>
          </a:bodyPr>
          <a:lstStyle/>
          <a:p>
            <a:r>
              <a:rPr lang="en-US" sz="2000" dirty="0">
                <a:latin typeface="Arial" panose="020B0604020202020204" pitchFamily="34" charset="0"/>
                <a:cs typeface="Arial" panose="020B0604020202020204" pitchFamily="34" charset="0"/>
              </a:rPr>
              <a:t>Course of action for violations</a:t>
            </a:r>
          </a:p>
        </p:txBody>
      </p:sp>
      <p:sp>
        <p:nvSpPr>
          <p:cNvPr id="6" name="Content Placeholder 5">
            <a:extLst>
              <a:ext uri="{FF2B5EF4-FFF2-40B4-BE49-F238E27FC236}">
                <a16:creationId xmlns:a16="http://schemas.microsoft.com/office/drawing/2014/main" id="{0579A0B1-3913-4B98-A701-43FE447116FF}"/>
              </a:ext>
            </a:extLst>
          </p:cNvPr>
          <p:cNvSpPr>
            <a:spLocks noGrp="1"/>
          </p:cNvSpPr>
          <p:nvPr>
            <p:ph sz="half" idx="2"/>
          </p:nvPr>
        </p:nvSpPr>
        <p:spPr/>
        <p:txBody>
          <a:bodyPr/>
          <a:lstStyle/>
          <a:p>
            <a:r>
              <a:rPr lang="en-US" dirty="0">
                <a:latin typeface="Arial" panose="020B0604020202020204" pitchFamily="34" charset="0"/>
                <a:cs typeface="Arial" panose="020B0604020202020204" pitchFamily="34" charset="0"/>
              </a:rPr>
              <a:t>Corrective action</a:t>
            </a:r>
          </a:p>
          <a:p>
            <a:r>
              <a:rPr lang="en-US" dirty="0">
                <a:latin typeface="Arial" panose="020B0604020202020204" pitchFamily="34" charset="0"/>
                <a:cs typeface="Arial" panose="020B0604020202020204" pitchFamily="34" charset="0"/>
              </a:rPr>
              <a:t>Administrative hearings</a:t>
            </a:r>
          </a:p>
          <a:p>
            <a:r>
              <a:rPr lang="en-US" dirty="0">
                <a:latin typeface="Arial" panose="020B0604020202020204" pitchFamily="34" charset="0"/>
                <a:cs typeface="Arial" panose="020B0604020202020204" pitchFamily="34" charset="0"/>
              </a:rPr>
              <a:t>Violation of Probation Proceedings – significant violation</a:t>
            </a:r>
          </a:p>
          <a:p>
            <a:pPr lvl="1"/>
            <a:r>
              <a:rPr lang="en-US" dirty="0">
                <a:latin typeface="Arial" panose="020B0604020202020204" pitchFamily="34" charset="0"/>
                <a:cs typeface="Arial" panose="020B0604020202020204" pitchFamily="34" charset="0"/>
              </a:rPr>
              <a:t>Criminal and non-criminal (technical)</a:t>
            </a:r>
          </a:p>
          <a:p>
            <a:endParaRPr lang="en-US" dirty="0"/>
          </a:p>
        </p:txBody>
      </p:sp>
      <p:sp>
        <p:nvSpPr>
          <p:cNvPr id="7" name="Content Placeholder 6">
            <a:extLst>
              <a:ext uri="{FF2B5EF4-FFF2-40B4-BE49-F238E27FC236}">
                <a16:creationId xmlns:a16="http://schemas.microsoft.com/office/drawing/2014/main" id="{B2D8F5B0-A582-4043-B23E-252DBC9D9E19}"/>
              </a:ext>
            </a:extLst>
          </p:cNvPr>
          <p:cNvSpPr>
            <a:spLocks noGrp="1"/>
          </p:cNvSpPr>
          <p:nvPr>
            <p:ph sz="quarter" idx="4"/>
          </p:nvPr>
        </p:nvSpPr>
        <p:spPr/>
        <p:txBody>
          <a:bodyPr/>
          <a:lstStyle/>
          <a:p>
            <a:r>
              <a:rPr lang="en-US" sz="2000" dirty="0">
                <a:latin typeface="Arial" panose="020B0604020202020204" pitchFamily="34" charset="0"/>
                <a:cs typeface="Arial" panose="020B0604020202020204" pitchFamily="34" charset="0"/>
              </a:rPr>
              <a:t>Admonishment by the judge</a:t>
            </a:r>
          </a:p>
          <a:p>
            <a:r>
              <a:rPr lang="en-US" sz="2000" dirty="0">
                <a:latin typeface="Arial" panose="020B0604020202020204" pitchFamily="34" charset="0"/>
                <a:cs typeface="Arial" panose="020B0604020202020204" pitchFamily="34" charset="0"/>
              </a:rPr>
              <a:t>Added or modified conditions</a:t>
            </a:r>
          </a:p>
          <a:p>
            <a:r>
              <a:rPr lang="en-US" sz="2000" dirty="0">
                <a:latin typeface="Arial" panose="020B0604020202020204" pitchFamily="34" charset="0"/>
                <a:cs typeface="Arial" panose="020B0604020202020204" pitchFamily="34" charset="0"/>
              </a:rPr>
              <a:t>Extension of probation</a:t>
            </a:r>
          </a:p>
          <a:p>
            <a:r>
              <a:rPr lang="en-US" sz="2000" dirty="0">
                <a:latin typeface="Arial" panose="020B0604020202020204" pitchFamily="34" charset="0"/>
                <a:cs typeface="Arial" panose="020B0604020202020204" pitchFamily="34" charset="0"/>
              </a:rPr>
              <a:t>CWOF revoked</a:t>
            </a:r>
          </a:p>
          <a:p>
            <a:r>
              <a:rPr lang="en-US" sz="2000" dirty="0">
                <a:latin typeface="Arial" panose="020B0604020202020204" pitchFamily="34" charset="0"/>
                <a:cs typeface="Arial" panose="020B0604020202020204" pitchFamily="34" charset="0"/>
              </a:rPr>
              <a:t>Suspended or split sentence</a:t>
            </a:r>
          </a:p>
          <a:p>
            <a:r>
              <a:rPr lang="en-US" sz="2000" dirty="0">
                <a:latin typeface="Arial" panose="020B0604020202020204" pitchFamily="34" charset="0"/>
                <a:cs typeface="Arial" panose="020B0604020202020204" pitchFamily="34" charset="0"/>
              </a:rPr>
              <a:t>Committed sentence</a:t>
            </a:r>
          </a:p>
          <a:p>
            <a:endParaRPr lang="en-US" dirty="0"/>
          </a:p>
        </p:txBody>
      </p:sp>
      <p:sp>
        <p:nvSpPr>
          <p:cNvPr id="8" name="Text Placeholder 7">
            <a:extLst>
              <a:ext uri="{FF2B5EF4-FFF2-40B4-BE49-F238E27FC236}">
                <a16:creationId xmlns:a16="http://schemas.microsoft.com/office/drawing/2014/main" id="{6377299E-B76B-4CFE-9ACC-2DD91605E429}"/>
              </a:ext>
            </a:extLst>
          </p:cNvPr>
          <p:cNvSpPr>
            <a:spLocks noGrp="1"/>
          </p:cNvSpPr>
          <p:nvPr>
            <p:ph type="body" sz="quarter" idx="13"/>
          </p:nvPr>
        </p:nvSpPr>
        <p:spPr/>
        <p:txBody>
          <a:bodyPr>
            <a:normAutofit/>
          </a:bodyPr>
          <a:lstStyle/>
          <a:p>
            <a:r>
              <a:rPr lang="en-US" sz="2000" dirty="0">
                <a:latin typeface="Arial" panose="020B0604020202020204" pitchFamily="34" charset="0"/>
                <a:cs typeface="Arial" panose="020B0604020202020204" pitchFamily="34" charset="0"/>
              </a:rPr>
              <a:t>Possible outcomes of a violation</a:t>
            </a:r>
          </a:p>
        </p:txBody>
      </p:sp>
      <p:sp>
        <p:nvSpPr>
          <p:cNvPr id="4" name="Title 3">
            <a:extLst>
              <a:ext uri="{FF2B5EF4-FFF2-40B4-BE49-F238E27FC236}">
                <a16:creationId xmlns:a16="http://schemas.microsoft.com/office/drawing/2014/main" id="{620EE61F-7D72-44A0-88BF-941C6378DB3A}"/>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Probation supervision </a:t>
            </a:r>
          </a:p>
        </p:txBody>
      </p:sp>
    </p:spTree>
    <p:extLst>
      <p:ext uri="{BB962C8B-B14F-4D97-AF65-F5344CB8AC3E}">
        <p14:creationId xmlns:p14="http://schemas.microsoft.com/office/powerpoint/2010/main" val="3116490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241C40A-9ECC-4786-BEA7-9426479B3308}"/>
              </a:ext>
            </a:extLst>
          </p:cNvPr>
          <p:cNvSpPr>
            <a:spLocks noGrp="1"/>
          </p:cNvSpPr>
          <p:nvPr>
            <p:ph type="body" idx="1"/>
          </p:nvPr>
        </p:nvSpPr>
        <p:spPr>
          <a:xfrm>
            <a:off x="240410" y="2331341"/>
            <a:ext cx="7552961" cy="704087"/>
          </a:xfrm>
        </p:spPr>
        <p:txBody>
          <a:bodyPr>
            <a:normAutofit/>
          </a:bodyPr>
          <a:lstStyle/>
          <a:p>
            <a:r>
              <a:rPr lang="en-US" sz="2000" dirty="0">
                <a:latin typeface="Arial" panose="020B0604020202020204" pitchFamily="34" charset="0"/>
                <a:cs typeface="Arial" panose="020B0604020202020204" pitchFamily="34" charset="0"/>
              </a:rPr>
              <a:t>Equipment</a:t>
            </a:r>
          </a:p>
        </p:txBody>
      </p:sp>
      <p:sp>
        <p:nvSpPr>
          <p:cNvPr id="3" name="Content Placeholder 2">
            <a:extLst>
              <a:ext uri="{FF2B5EF4-FFF2-40B4-BE49-F238E27FC236}">
                <a16:creationId xmlns:a16="http://schemas.microsoft.com/office/drawing/2014/main" id="{2B6F087A-EAEF-4A08-A038-820DF927704A}"/>
              </a:ext>
            </a:extLst>
          </p:cNvPr>
          <p:cNvSpPr>
            <a:spLocks noGrp="1"/>
          </p:cNvSpPr>
          <p:nvPr>
            <p:ph sz="half" idx="2"/>
          </p:nvPr>
        </p:nvSpPr>
        <p:spPr>
          <a:xfrm>
            <a:off x="478172" y="3143250"/>
            <a:ext cx="7315200" cy="3467100"/>
          </a:xfrm>
        </p:spPr>
        <p:txBody>
          <a:bodyPr>
            <a:normAutofit/>
          </a:bodyPr>
          <a:lstStyle/>
          <a:p>
            <a:r>
              <a:rPr lang="en-US" sz="2200" dirty="0">
                <a:latin typeface="Arial" panose="020B0604020202020204" pitchFamily="34" charset="0"/>
                <a:cs typeface="Arial" panose="020B0604020202020204" pitchFamily="34" charset="0"/>
              </a:rPr>
              <a:t>GPS Technology</a:t>
            </a:r>
          </a:p>
          <a:p>
            <a:r>
              <a:rPr lang="en-US" sz="2200" dirty="0">
                <a:latin typeface="Arial" panose="020B0604020202020204" pitchFamily="34" charset="0"/>
                <a:cs typeface="Arial" panose="020B0604020202020204" pitchFamily="34" charset="0"/>
              </a:rPr>
              <a:t>Flashing lights and vibrations are used to indicate battery levels and zone violations. </a:t>
            </a:r>
          </a:p>
          <a:p>
            <a:r>
              <a:rPr lang="en-US" sz="2200" dirty="0">
                <a:latin typeface="Arial" panose="020B0604020202020204" pitchFamily="34" charset="0"/>
                <a:cs typeface="Arial" panose="020B0604020202020204" pitchFamily="34" charset="0"/>
              </a:rPr>
              <a:t>Types of Conditions Imposed:</a:t>
            </a:r>
          </a:p>
          <a:p>
            <a:pPr lvl="1"/>
            <a:r>
              <a:rPr lang="en-US" sz="2200" dirty="0">
                <a:latin typeface="Arial" panose="020B0604020202020204" pitchFamily="34" charset="0"/>
                <a:cs typeface="Arial" panose="020B0604020202020204" pitchFamily="34" charset="0"/>
              </a:rPr>
              <a:t>Inclusion and exclusion zones</a:t>
            </a:r>
          </a:p>
          <a:p>
            <a:pPr lvl="1"/>
            <a:r>
              <a:rPr lang="en-US" sz="2200" dirty="0">
                <a:latin typeface="Arial" panose="020B0604020202020204" pitchFamily="34" charset="0"/>
                <a:cs typeface="Arial" panose="020B0604020202020204" pitchFamily="34" charset="0"/>
              </a:rPr>
              <a:t>Curfew </a:t>
            </a:r>
          </a:p>
          <a:p>
            <a:pPr lvl="1"/>
            <a:r>
              <a:rPr lang="en-US" sz="2200" dirty="0">
                <a:latin typeface="Arial" panose="020B0604020202020204" pitchFamily="34" charset="0"/>
                <a:cs typeface="Arial" panose="020B0604020202020204" pitchFamily="34" charset="0"/>
              </a:rPr>
              <a:t>Home confinement/lock down</a:t>
            </a:r>
          </a:p>
          <a:p>
            <a:endParaRPr lang="en-US" dirty="0"/>
          </a:p>
        </p:txBody>
      </p:sp>
      <p:sp>
        <p:nvSpPr>
          <p:cNvPr id="2" name="Title 1">
            <a:extLst>
              <a:ext uri="{FF2B5EF4-FFF2-40B4-BE49-F238E27FC236}">
                <a16:creationId xmlns:a16="http://schemas.microsoft.com/office/drawing/2014/main" id="{64F40BF3-4A9F-488C-B505-CED1EE05DB4D}"/>
              </a:ext>
            </a:extLst>
          </p:cNvPr>
          <p:cNvSpPr>
            <a:spLocks noGrp="1"/>
          </p:cNvSpPr>
          <p:nvPr>
            <p:ph type="title"/>
          </p:nvPr>
        </p:nvSpPr>
        <p:spPr/>
        <p:txBody>
          <a:bodyPr/>
          <a:lstStyle/>
          <a:p>
            <a:r>
              <a:rPr lang="en-US" sz="3200" dirty="0">
                <a:latin typeface="Arial" panose="020B0604020202020204" pitchFamily="34" charset="0"/>
                <a:cs typeface="Arial" panose="020B0604020202020204" pitchFamily="34" charset="0"/>
              </a:rPr>
              <a:t>ELMO</a:t>
            </a:r>
            <a:r>
              <a:rPr lang="en-US" dirty="0"/>
              <a:t> </a:t>
            </a:r>
          </a:p>
        </p:txBody>
      </p:sp>
      <p:pic>
        <p:nvPicPr>
          <p:cNvPr id="7" name="Picture 6">
            <a:extLst>
              <a:ext uri="{FF2B5EF4-FFF2-40B4-BE49-F238E27FC236}">
                <a16:creationId xmlns:a16="http://schemas.microsoft.com/office/drawing/2014/main" id="{24768501-4DD1-453A-B9B0-112DBB6A2AE2}"/>
              </a:ext>
            </a:extLst>
          </p:cNvPr>
          <p:cNvPicPr>
            <a:picLocks noChangeAspect="1"/>
          </p:cNvPicPr>
          <p:nvPr/>
        </p:nvPicPr>
        <p:blipFill>
          <a:blip r:embed="rId2"/>
          <a:stretch>
            <a:fillRect/>
          </a:stretch>
        </p:blipFill>
        <p:spPr>
          <a:xfrm>
            <a:off x="8807838" y="3035428"/>
            <a:ext cx="1740524" cy="2081898"/>
          </a:xfrm>
          <a:prstGeom prst="rect">
            <a:avLst/>
          </a:prstGeom>
        </p:spPr>
      </p:pic>
    </p:spTree>
    <p:extLst>
      <p:ext uri="{BB962C8B-B14F-4D97-AF65-F5344CB8AC3E}">
        <p14:creationId xmlns:p14="http://schemas.microsoft.com/office/powerpoint/2010/main" val="165181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241C40A-9ECC-4786-BEA7-9426479B3308}"/>
              </a:ext>
            </a:extLst>
          </p:cNvPr>
          <p:cNvSpPr>
            <a:spLocks noGrp="1"/>
          </p:cNvSpPr>
          <p:nvPr>
            <p:ph type="body" idx="1"/>
          </p:nvPr>
        </p:nvSpPr>
        <p:spPr>
          <a:xfrm>
            <a:off x="240411" y="2331341"/>
            <a:ext cx="4270248" cy="704087"/>
          </a:xfrm>
        </p:spPr>
        <p:txBody>
          <a:bodyPr>
            <a:normAutofit/>
          </a:bodyPr>
          <a:lstStyle/>
          <a:p>
            <a:r>
              <a:rPr lang="en-US" sz="2000" dirty="0">
                <a:latin typeface="Arial" panose="020B0604020202020204" pitchFamily="34" charset="0"/>
                <a:cs typeface="Arial" panose="020B0604020202020204" pitchFamily="34" charset="0"/>
              </a:rPr>
              <a:t>Exclusion zones</a:t>
            </a:r>
          </a:p>
        </p:txBody>
      </p:sp>
      <p:sp>
        <p:nvSpPr>
          <p:cNvPr id="5" name="Content Placeholder 4">
            <a:extLst>
              <a:ext uri="{FF2B5EF4-FFF2-40B4-BE49-F238E27FC236}">
                <a16:creationId xmlns:a16="http://schemas.microsoft.com/office/drawing/2014/main" id="{43BFCA6A-CE25-4A17-B024-62BAB173C51F}"/>
              </a:ext>
            </a:extLst>
          </p:cNvPr>
          <p:cNvSpPr>
            <a:spLocks noGrp="1"/>
          </p:cNvSpPr>
          <p:nvPr>
            <p:ph sz="quarter" idx="4"/>
          </p:nvPr>
        </p:nvSpPr>
        <p:spPr>
          <a:xfrm>
            <a:off x="6576968" y="3143249"/>
            <a:ext cx="5287875" cy="3467099"/>
          </a:xfrm>
        </p:spPr>
        <p:txBody>
          <a:bodyPr>
            <a:normAutofit lnSpcReduction="10000"/>
          </a:bodyPr>
          <a:lstStyle/>
          <a:p>
            <a:r>
              <a:rPr lang="en-US" sz="2200" dirty="0">
                <a:latin typeface="Arial" panose="020B0604020202020204" pitchFamily="34" charset="0"/>
                <a:cs typeface="Arial" panose="020B0604020202020204" pitchFamily="34" charset="0"/>
              </a:rPr>
              <a:t>Victim’s home, school, work, daycare, camp, transportation (T stations), healthcare, place of worship, etc. however must be listed in the conditions</a:t>
            </a:r>
          </a:p>
          <a:p>
            <a:r>
              <a:rPr lang="en-US" sz="2200" dirty="0">
                <a:latin typeface="Arial" panose="020B0604020202020204" pitchFamily="34" charset="0"/>
                <a:cs typeface="Arial" panose="020B0604020202020204" pitchFamily="34" charset="0"/>
              </a:rPr>
              <a:t>Zones can be towns, counties, etc.</a:t>
            </a:r>
          </a:p>
          <a:p>
            <a:r>
              <a:rPr lang="en-US" sz="2200" dirty="0">
                <a:latin typeface="Arial" panose="020B0604020202020204" pitchFamily="34" charset="0"/>
                <a:cs typeface="Arial" panose="020B0604020202020204" pitchFamily="34" charset="0"/>
              </a:rPr>
              <a:t>Offenders/probationers can be given permission to drive through zones on certain routes (ex: Rt. 495)</a:t>
            </a:r>
          </a:p>
          <a:p>
            <a:endParaRPr lang="en-US" dirty="0"/>
          </a:p>
        </p:txBody>
      </p:sp>
      <p:sp>
        <p:nvSpPr>
          <p:cNvPr id="6" name="Text Placeholder 5">
            <a:extLst>
              <a:ext uri="{FF2B5EF4-FFF2-40B4-BE49-F238E27FC236}">
                <a16:creationId xmlns:a16="http://schemas.microsoft.com/office/drawing/2014/main" id="{EEF38E95-4475-46CF-92D7-1CD93BDC2812}"/>
              </a:ext>
            </a:extLst>
          </p:cNvPr>
          <p:cNvSpPr>
            <a:spLocks noGrp="1"/>
          </p:cNvSpPr>
          <p:nvPr>
            <p:ph type="body" sz="quarter" idx="13"/>
          </p:nvPr>
        </p:nvSpPr>
        <p:spPr>
          <a:xfrm>
            <a:off x="7300967" y="2331341"/>
            <a:ext cx="4270248" cy="704087"/>
          </a:xfrm>
        </p:spPr>
        <p:txBody>
          <a:bodyPr>
            <a:normAutofit/>
          </a:bodyPr>
          <a:lstStyle/>
          <a:p>
            <a:r>
              <a:rPr lang="en-US" sz="2000" dirty="0">
                <a:latin typeface="Arial" panose="020B0604020202020204" pitchFamily="34" charset="0"/>
                <a:cs typeface="Arial" panose="020B0604020202020204" pitchFamily="34" charset="0"/>
              </a:rPr>
              <a:t>Exclusion zone examples</a:t>
            </a:r>
          </a:p>
        </p:txBody>
      </p:sp>
      <p:sp>
        <p:nvSpPr>
          <p:cNvPr id="2" name="Title 1">
            <a:extLst>
              <a:ext uri="{FF2B5EF4-FFF2-40B4-BE49-F238E27FC236}">
                <a16:creationId xmlns:a16="http://schemas.microsoft.com/office/drawing/2014/main" id="{64F40BF3-4A9F-488C-B505-CED1EE05DB4D}"/>
              </a:ext>
            </a:extLst>
          </p:cNvPr>
          <p:cNvSpPr>
            <a:spLocks noGrp="1"/>
          </p:cNvSpPr>
          <p:nvPr>
            <p:ph type="title"/>
          </p:nvPr>
        </p:nvSpPr>
        <p:spPr/>
        <p:txBody>
          <a:bodyPr/>
          <a:lstStyle/>
          <a:p>
            <a:r>
              <a:rPr lang="en-US" sz="3200" dirty="0">
                <a:latin typeface="Arial" panose="020B0604020202020204" pitchFamily="34" charset="0"/>
                <a:cs typeface="Arial" panose="020B0604020202020204" pitchFamily="34" charset="0"/>
              </a:rPr>
              <a:t>ELMO – Exclusion zones</a:t>
            </a:r>
            <a:endParaRPr lang="en-US" dirty="0"/>
          </a:p>
        </p:txBody>
      </p:sp>
      <p:sp>
        <p:nvSpPr>
          <p:cNvPr id="9" name="Content Placeholder 8">
            <a:extLst>
              <a:ext uri="{FF2B5EF4-FFF2-40B4-BE49-F238E27FC236}">
                <a16:creationId xmlns:a16="http://schemas.microsoft.com/office/drawing/2014/main" id="{72FFBB85-F6D8-4650-8AB7-EC7FCC8AFD57}"/>
              </a:ext>
            </a:extLst>
          </p:cNvPr>
          <p:cNvSpPr>
            <a:spLocks noGrp="1"/>
          </p:cNvSpPr>
          <p:nvPr>
            <p:ph sz="half" idx="2"/>
          </p:nvPr>
        </p:nvSpPr>
        <p:spPr>
          <a:xfrm>
            <a:off x="240411" y="3143249"/>
            <a:ext cx="5613273" cy="3400163"/>
          </a:xfrm>
        </p:spPr>
        <p:txBody>
          <a:bodyPr>
            <a:normAutofit lnSpcReduction="10000"/>
          </a:bodyPr>
          <a:lstStyle/>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Areas where offender/probationer </a:t>
            </a:r>
            <a:r>
              <a:rPr kumimoji="0" lang="en-US" sz="2000" b="1" i="0" u="sng"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CANNOT GO</a:t>
            </a: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Zones </a:t>
            </a:r>
            <a:r>
              <a:rPr kumimoji="0" lang="en-US" sz="2000" b="1" i="0" u="sng"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MUST</a:t>
            </a:r>
            <a:r>
              <a:rPr kumimoji="0" lang="en-US" sz="20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 be set by the court – will be written in conditions and GPS order</a:t>
            </a: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Offender/probationer </a:t>
            </a:r>
            <a:r>
              <a:rPr kumimoji="0" lang="en-US" sz="2000" b="1" i="0" u="sng"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MUST</a:t>
            </a:r>
            <a:r>
              <a:rPr kumimoji="0" lang="en-US" sz="20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 know where zones are located</a:t>
            </a: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600 feet minimum</a:t>
            </a: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Zones can be drawn (around highways, or to conceal an address) and do not have to be circular</a:t>
            </a:r>
          </a:p>
        </p:txBody>
      </p:sp>
    </p:spTree>
    <p:extLst>
      <p:ext uri="{BB962C8B-B14F-4D97-AF65-F5344CB8AC3E}">
        <p14:creationId xmlns:p14="http://schemas.microsoft.com/office/powerpoint/2010/main" val="2821059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C034E4B-78B8-4751-A7C5-0C6B1AC88C36}"/>
              </a:ext>
            </a:extLst>
          </p:cNvPr>
          <p:cNvSpPr>
            <a:spLocks noGrp="1"/>
          </p:cNvSpPr>
          <p:nvPr>
            <p:ph type="title"/>
          </p:nvPr>
        </p:nvSpPr>
        <p:spPr>
          <a:xfrm>
            <a:off x="829781" y="2708803"/>
            <a:ext cx="3698803" cy="1606021"/>
          </a:xfrm>
          <a:noFill/>
          <a:ln>
            <a:solidFill>
              <a:schemeClr val="tx1"/>
            </a:solidFill>
          </a:ln>
        </p:spPr>
        <p:txBody>
          <a:bodyPr>
            <a:noAutofit/>
          </a:bodyPr>
          <a:lstStyle/>
          <a:p>
            <a:r>
              <a:rPr lang="en-US" sz="3200" dirty="0">
                <a:solidFill>
                  <a:schemeClr val="tx1"/>
                </a:solidFill>
                <a:latin typeface="Arial" panose="020B0604020202020204" pitchFamily="34" charset="0"/>
                <a:cs typeface="Arial" panose="020B0604020202020204" pitchFamily="34" charset="0"/>
              </a:rPr>
              <a:t>Elmo – after hours warrants</a:t>
            </a:r>
          </a:p>
        </p:txBody>
      </p:sp>
      <p:sp>
        <p:nvSpPr>
          <p:cNvPr id="13" name="Rectangle 12">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4CE10351-E3B9-4092-AE43-AC57D3C42D4A}"/>
              </a:ext>
            </a:extLst>
          </p:cNvPr>
          <p:cNvSpPr>
            <a:spLocks noGrp="1"/>
          </p:cNvSpPr>
          <p:nvPr>
            <p:ph idx="1"/>
          </p:nvPr>
        </p:nvSpPr>
        <p:spPr>
          <a:xfrm>
            <a:off x="6049182" y="133350"/>
            <a:ext cx="5408696" cy="6724650"/>
          </a:xfrm>
        </p:spPr>
        <p:txBody>
          <a:bodyPr anchor="ctr">
            <a:normAutofit fontScale="92500" lnSpcReduction="20000"/>
          </a:bodyPr>
          <a:lstStyle/>
          <a:p>
            <a:pPr marL="0" indent="0">
              <a:buNone/>
            </a:pPr>
            <a:r>
              <a:rPr lang="en-US" sz="2200" b="1" dirty="0">
                <a:solidFill>
                  <a:schemeClr val="bg1"/>
                </a:solidFill>
                <a:latin typeface="Arial" panose="020B0604020202020204" pitchFamily="34" charset="0"/>
                <a:cs typeface="Arial" panose="020B0604020202020204" pitchFamily="34" charset="0"/>
              </a:rPr>
              <a:t>After Hours Warrants</a:t>
            </a:r>
          </a:p>
          <a:p>
            <a:r>
              <a:rPr lang="en-US" sz="2200" dirty="0">
                <a:solidFill>
                  <a:schemeClr val="bg1"/>
                </a:solidFill>
                <a:latin typeface="Arial" panose="020B0604020202020204" pitchFamily="34" charset="0"/>
                <a:cs typeface="Arial" panose="020B0604020202020204" pitchFamily="34" charset="0"/>
              </a:rPr>
              <a:t>Ordered by Warrant Management Unit (WMU)</a:t>
            </a:r>
          </a:p>
          <a:p>
            <a:r>
              <a:rPr lang="en-US" sz="2200" dirty="0">
                <a:solidFill>
                  <a:schemeClr val="bg1"/>
                </a:solidFill>
                <a:latin typeface="Arial" panose="020B0604020202020204" pitchFamily="34" charset="0"/>
                <a:cs typeface="Arial" panose="020B0604020202020204" pitchFamily="34" charset="0"/>
              </a:rPr>
              <a:t>Reasons for warrant:</a:t>
            </a:r>
          </a:p>
          <a:p>
            <a:pPr lvl="1"/>
            <a:r>
              <a:rPr lang="en-US" sz="2200" dirty="0">
                <a:solidFill>
                  <a:schemeClr val="bg1"/>
                </a:solidFill>
                <a:latin typeface="Arial" panose="020B0604020202020204" pitchFamily="34" charset="0"/>
                <a:cs typeface="Arial" panose="020B0604020202020204" pitchFamily="34" charset="0"/>
              </a:rPr>
              <a:t>Strap Cut</a:t>
            </a:r>
          </a:p>
          <a:p>
            <a:pPr lvl="1"/>
            <a:r>
              <a:rPr lang="en-US" sz="2200" dirty="0">
                <a:solidFill>
                  <a:schemeClr val="bg1"/>
                </a:solidFill>
                <a:latin typeface="Arial" panose="020B0604020202020204" pitchFamily="34" charset="0"/>
                <a:cs typeface="Arial" panose="020B0604020202020204" pitchFamily="34" charset="0"/>
              </a:rPr>
              <a:t>Unable to connect</a:t>
            </a:r>
          </a:p>
          <a:p>
            <a:pPr lvl="1"/>
            <a:r>
              <a:rPr lang="en-US" sz="2200" dirty="0">
                <a:solidFill>
                  <a:schemeClr val="bg1"/>
                </a:solidFill>
                <a:latin typeface="Arial" panose="020B0604020202020204" pitchFamily="34" charset="0"/>
                <a:cs typeface="Arial" panose="020B0604020202020204" pitchFamily="34" charset="0"/>
              </a:rPr>
              <a:t>Battery death</a:t>
            </a:r>
          </a:p>
          <a:p>
            <a:pPr lvl="1"/>
            <a:r>
              <a:rPr lang="en-US" sz="2200" dirty="0">
                <a:solidFill>
                  <a:schemeClr val="bg1"/>
                </a:solidFill>
                <a:latin typeface="Arial" panose="020B0604020202020204" pitchFamily="34" charset="0"/>
                <a:cs typeface="Arial" panose="020B0604020202020204" pitchFamily="34" charset="0"/>
              </a:rPr>
              <a:t>Exclusion/inclusion zone violations</a:t>
            </a:r>
          </a:p>
          <a:p>
            <a:pPr lvl="1"/>
            <a:r>
              <a:rPr lang="en-US" sz="2200" dirty="0">
                <a:solidFill>
                  <a:schemeClr val="bg1"/>
                </a:solidFill>
                <a:latin typeface="Arial" panose="020B0604020202020204" pitchFamily="34" charset="0"/>
                <a:cs typeface="Arial" panose="020B0604020202020204" pitchFamily="34" charset="0"/>
              </a:rPr>
              <a:t>Positive test results/missed test</a:t>
            </a:r>
          </a:p>
          <a:p>
            <a:pPr lvl="1"/>
            <a:r>
              <a:rPr lang="en-US" sz="2200" dirty="0">
                <a:solidFill>
                  <a:schemeClr val="bg1"/>
                </a:solidFill>
                <a:latin typeface="Arial" panose="020B0604020202020204" pitchFamily="34" charset="0"/>
                <a:cs typeface="Arial" panose="020B0604020202020204" pitchFamily="34" charset="0"/>
              </a:rPr>
              <a:t>New arrest </a:t>
            </a:r>
          </a:p>
          <a:p>
            <a:pPr marL="0" indent="0">
              <a:buNone/>
            </a:pPr>
            <a:r>
              <a:rPr lang="en-US" sz="2200" b="1" dirty="0">
                <a:solidFill>
                  <a:schemeClr val="bg1"/>
                </a:solidFill>
                <a:latin typeface="Arial" panose="020B0604020202020204" pitchFamily="34" charset="0"/>
                <a:cs typeface="Arial" panose="020B0604020202020204" pitchFamily="34" charset="0"/>
              </a:rPr>
              <a:t>Victim Notification</a:t>
            </a:r>
          </a:p>
          <a:p>
            <a:r>
              <a:rPr lang="en-US" sz="2200" dirty="0">
                <a:solidFill>
                  <a:schemeClr val="bg1"/>
                </a:solidFill>
                <a:latin typeface="Arial" panose="020B0604020202020204" pitchFamily="34" charset="0"/>
                <a:cs typeface="Arial" panose="020B0604020202020204" pitchFamily="34" charset="0"/>
              </a:rPr>
              <a:t>ELMO Center calls victim</a:t>
            </a:r>
          </a:p>
          <a:p>
            <a:r>
              <a:rPr lang="en-US" sz="2200" dirty="0">
                <a:solidFill>
                  <a:schemeClr val="bg1"/>
                </a:solidFill>
                <a:latin typeface="Arial" panose="020B0604020202020204" pitchFamily="34" charset="0"/>
                <a:cs typeface="Arial" panose="020B0604020202020204" pitchFamily="34" charset="0"/>
              </a:rPr>
              <a:t>Cannot disclose reasoning for warrant or the last known location of the offender/probationer</a:t>
            </a:r>
          </a:p>
          <a:p>
            <a:r>
              <a:rPr lang="en-US" sz="2200" dirty="0">
                <a:solidFill>
                  <a:schemeClr val="bg1"/>
                </a:solidFill>
                <a:latin typeface="Arial" panose="020B0604020202020204" pitchFamily="34" charset="0"/>
                <a:cs typeface="Arial" panose="020B0604020202020204" pitchFamily="34" charset="0"/>
              </a:rPr>
              <a:t>Warrant sent to police department of the town in which the victim lives (if known)</a:t>
            </a:r>
          </a:p>
          <a:p>
            <a:r>
              <a:rPr lang="en-US" sz="2200" dirty="0">
                <a:solidFill>
                  <a:schemeClr val="bg1"/>
                </a:solidFill>
                <a:latin typeface="Arial" panose="020B0604020202020204" pitchFamily="34" charset="0"/>
                <a:cs typeface="Arial" panose="020B0604020202020204" pitchFamily="34" charset="0"/>
              </a:rPr>
              <a:t>ELMO notifies the MPS VSU, VSU follows up with the victim the next business day</a:t>
            </a:r>
          </a:p>
          <a:p>
            <a:endParaRPr lang="en-US" dirty="0">
              <a:solidFill>
                <a:schemeClr val="bg1"/>
              </a:solidFill>
            </a:endParaRPr>
          </a:p>
        </p:txBody>
      </p:sp>
    </p:spTree>
    <p:extLst>
      <p:ext uri="{BB962C8B-B14F-4D97-AF65-F5344CB8AC3E}">
        <p14:creationId xmlns:p14="http://schemas.microsoft.com/office/powerpoint/2010/main" val="108355982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000264-60BE-46F6-A7DE-5A8859F2E7B8}"/>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3000" dirty="0">
                <a:solidFill>
                  <a:srgbClr val="FFFFFF"/>
                </a:solidFill>
                <a:latin typeface="Arial" panose="020B0604020202020204" pitchFamily="34" charset="0"/>
                <a:cs typeface="Arial" panose="020B0604020202020204" pitchFamily="34" charset="0"/>
              </a:rPr>
              <a:t>Contact info</a:t>
            </a:r>
          </a:p>
        </p:txBody>
      </p:sp>
      <p:sp>
        <p:nvSpPr>
          <p:cNvPr id="3" name="Content Placeholder 2">
            <a:extLst>
              <a:ext uri="{FF2B5EF4-FFF2-40B4-BE49-F238E27FC236}">
                <a16:creationId xmlns:a16="http://schemas.microsoft.com/office/drawing/2014/main" id="{26972EB4-D7BA-4614-BB06-5450DC0C12A1}"/>
              </a:ext>
            </a:extLst>
          </p:cNvPr>
          <p:cNvSpPr>
            <a:spLocks noGrp="1"/>
          </p:cNvSpPr>
          <p:nvPr>
            <p:ph idx="1"/>
          </p:nvPr>
        </p:nvSpPr>
        <p:spPr>
          <a:xfrm>
            <a:off x="5591694" y="1402080"/>
            <a:ext cx="5817333" cy="4053840"/>
          </a:xfrm>
        </p:spPr>
        <p:txBody>
          <a:bodyPr anchor="ctr">
            <a:normAutofit/>
          </a:bodyPr>
          <a:lstStyle/>
          <a:p>
            <a:pPr marL="0" indent="0">
              <a:buNone/>
            </a:pPr>
            <a:r>
              <a:rPr lang="en-US" sz="2000" i="1" dirty="0">
                <a:latin typeface="Arial" panose="020B0604020202020204" pitchFamily="34" charset="0"/>
                <a:cs typeface="Arial" panose="020B0604020202020204" pitchFamily="34" charset="0"/>
              </a:rPr>
              <a:t>Corinn </a:t>
            </a:r>
            <a:r>
              <a:rPr lang="en-US" sz="2000" i="1" dirty="0" err="1">
                <a:latin typeface="Arial" panose="020B0604020202020204" pitchFamily="34" charset="0"/>
                <a:cs typeface="Arial" panose="020B0604020202020204" pitchFamily="34" charset="0"/>
              </a:rPr>
              <a:t>Crowninshield</a:t>
            </a:r>
            <a:r>
              <a:rPr lang="en-US" sz="2000" i="1" dirty="0">
                <a:latin typeface="Arial" panose="020B0604020202020204" pitchFamily="34" charset="0"/>
                <a:cs typeface="Arial" panose="020B0604020202020204" pitchFamily="34" charset="0"/>
              </a:rPr>
              <a:t> (Nelson)</a:t>
            </a:r>
          </a:p>
          <a:p>
            <a:pPr marL="0" indent="0">
              <a:buNone/>
            </a:pPr>
            <a:r>
              <a:rPr lang="en-US" sz="2000" dirty="0">
                <a:latin typeface="Arial" panose="020B0604020202020204" pitchFamily="34" charset="0"/>
                <a:cs typeface="Arial" panose="020B0604020202020204" pitchFamily="34" charset="0"/>
              </a:rPr>
              <a:t>Statewide Manager of Victim Services</a:t>
            </a:r>
          </a:p>
          <a:p>
            <a:pPr marL="0" indent="0">
              <a:buNone/>
            </a:pPr>
            <a:r>
              <a:rPr lang="en-US" sz="2000" dirty="0">
                <a:latin typeface="Arial" panose="020B0604020202020204" pitchFamily="34" charset="0"/>
                <a:cs typeface="Arial" panose="020B0604020202020204" pitchFamily="34" charset="0"/>
              </a:rPr>
              <a:t>Corinn.Crowninshield@jud.state.ma.us</a:t>
            </a:r>
          </a:p>
          <a:p>
            <a:pPr marL="0" indent="0">
              <a:buNone/>
            </a:pPr>
            <a:r>
              <a:rPr lang="en-US" sz="2000" dirty="0">
                <a:latin typeface="Arial" panose="020B0604020202020204" pitchFamily="34" charset="0"/>
                <a:cs typeface="Arial" panose="020B0604020202020204" pitchFamily="34" charset="0"/>
              </a:rPr>
              <a:t>617-694-2061</a:t>
            </a:r>
          </a:p>
        </p:txBody>
      </p:sp>
    </p:spTree>
    <p:extLst>
      <p:ext uri="{BB962C8B-B14F-4D97-AF65-F5344CB8AC3E}">
        <p14:creationId xmlns:p14="http://schemas.microsoft.com/office/powerpoint/2010/main" val="1954846857"/>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58</TotalTime>
  <Words>836</Words>
  <Application>Microsoft Office PowerPoint</Application>
  <PresentationFormat>Widescreen</PresentationFormat>
  <Paragraphs>100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Gill Sans MT</vt:lpstr>
      <vt:lpstr>Parcel</vt:lpstr>
      <vt:lpstr>Cape &amp; Islands Regional Domestic Violence Council Quarterly Meeting TRAINING</vt:lpstr>
      <vt:lpstr>Ma probation service mission statement</vt:lpstr>
      <vt:lpstr>Ma Probation service</vt:lpstr>
      <vt:lpstr>Victim services unit</vt:lpstr>
      <vt:lpstr>Probation &amp; Victim bill of Rights</vt:lpstr>
      <vt:lpstr>Information shared with victims of crime</vt:lpstr>
      <vt:lpstr>Information that cannot be shared with victims of crime*</vt:lpstr>
      <vt:lpstr>Probation Supervision</vt:lpstr>
      <vt:lpstr>Probation supervision </vt:lpstr>
      <vt:lpstr>ELMO </vt:lpstr>
      <vt:lpstr>ELMO – Exclusion zones</vt:lpstr>
      <vt:lpstr>Elmo – after hours warrants</vt:lpstr>
      <vt:lpstr>Contact info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Massachusetts Probation Service  New advocate Training</dc:title>
  <dc:creator>Corinn Nelson</dc:creator>
  <cp:lastModifiedBy>Corinn Crowninshield</cp:lastModifiedBy>
  <cp:revision>24</cp:revision>
  <dcterms:created xsi:type="dcterms:W3CDTF">2019-08-14T18:35:21Z</dcterms:created>
  <dcterms:modified xsi:type="dcterms:W3CDTF">2024-01-04T16:59:23Z</dcterms:modified>
</cp:coreProperties>
</file>